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73" r:id="rId3"/>
    <p:sldId id="257" r:id="rId4"/>
    <p:sldId id="258" r:id="rId5"/>
    <p:sldId id="260" r:id="rId6"/>
    <p:sldId id="262" r:id="rId7"/>
    <p:sldId id="264" r:id="rId8"/>
    <p:sldId id="263" r:id="rId9"/>
    <p:sldId id="275" r:id="rId10"/>
    <p:sldId id="272" r:id="rId11"/>
    <p:sldId id="270" r:id="rId12"/>
    <p:sldId id="267" r:id="rId13"/>
    <p:sldId id="269" r:id="rId14"/>
    <p:sldId id="265" r:id="rId15"/>
    <p:sldId id="268" r:id="rId16"/>
    <p:sldId id="27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A1F761-E0C6-4678-98F3-3C75EFC42169}" v="145" dt="2024-03-03T03:43:19.829"/>
    <p1510:client id="{54374A2B-BF4B-4BD5-A69E-0ECB7C4B7862}" v="2" dt="2024-03-03T15:01:27.113"/>
    <p1510:client id="{5BEC2F86-4537-4DF5-8947-5A64D2816FD5}" v="196" dt="2024-03-03T15:08:38.888"/>
    <p1510:client id="{7EC49DD7-4998-48BC-B933-7CEB5803DCE1}" v="329" dt="2024-03-03T21:20:57.830"/>
    <p1510:client id="{C1D2E0FB-6986-4BAF-BE1A-F7C717546FA2}" v="161" dt="2024-03-03T21:00:47.678"/>
    <p1510:client id="{C429970E-42CF-4CBD-A5D4-F3A8B4E59C13}" v="19" dt="2024-03-04T00:33:23.1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BAAF73B-2BE3-49CE-AB36-E3CAFD428A49}"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1A1BE914-A84D-4C1F-9EC5-FAF0D1AFF54C}">
      <dgm:prSet/>
      <dgm:spPr/>
      <dgm:t>
        <a:bodyPr/>
        <a:lstStyle/>
        <a:p>
          <a:pPr>
            <a:lnSpc>
              <a:spcPct val="100000"/>
            </a:lnSpc>
          </a:pPr>
          <a:r>
            <a:rPr lang="en-US" b="1"/>
            <a:t>Section 1</a:t>
          </a:r>
          <a:r>
            <a:rPr lang="en-US"/>
            <a:t>: Challenges in Remote Patient Care</a:t>
          </a:r>
        </a:p>
      </dgm:t>
    </dgm:pt>
    <dgm:pt modelId="{C7AE3723-0F85-4495-AA26-F11C6518CB6D}" type="parTrans" cxnId="{EB8F4C06-308B-4239-AC81-BFD59BF2D11D}">
      <dgm:prSet/>
      <dgm:spPr/>
      <dgm:t>
        <a:bodyPr/>
        <a:lstStyle/>
        <a:p>
          <a:endParaRPr lang="en-US"/>
        </a:p>
      </dgm:t>
    </dgm:pt>
    <dgm:pt modelId="{8B00AA2F-92FF-4156-938F-9628CB620DB7}" type="sibTrans" cxnId="{EB8F4C06-308B-4239-AC81-BFD59BF2D11D}">
      <dgm:prSet/>
      <dgm:spPr/>
      <dgm:t>
        <a:bodyPr/>
        <a:lstStyle/>
        <a:p>
          <a:endParaRPr lang="en-US"/>
        </a:p>
      </dgm:t>
    </dgm:pt>
    <dgm:pt modelId="{34F8E55B-6C03-416A-9EB4-3DFF69029F0B}">
      <dgm:prSet/>
      <dgm:spPr/>
      <dgm:t>
        <a:bodyPr/>
        <a:lstStyle/>
        <a:p>
          <a:pPr>
            <a:lnSpc>
              <a:spcPct val="100000"/>
            </a:lnSpc>
          </a:pPr>
          <a:r>
            <a:rPr lang="en-US" b="1"/>
            <a:t>Section 2</a:t>
          </a:r>
          <a:r>
            <a:rPr lang="en-US"/>
            <a:t>: Innovative Solutions with IoT Integration</a:t>
          </a:r>
        </a:p>
      </dgm:t>
    </dgm:pt>
    <dgm:pt modelId="{1A38F3E1-8E83-4D79-8975-ADA8F9818B9A}" type="parTrans" cxnId="{148D1B04-CCF7-4C12-BDC1-A44ADC058F7E}">
      <dgm:prSet/>
      <dgm:spPr/>
      <dgm:t>
        <a:bodyPr/>
        <a:lstStyle/>
        <a:p>
          <a:endParaRPr lang="en-US"/>
        </a:p>
      </dgm:t>
    </dgm:pt>
    <dgm:pt modelId="{5EB1EC61-56D1-4524-A6CB-A0DAA723F170}" type="sibTrans" cxnId="{148D1B04-CCF7-4C12-BDC1-A44ADC058F7E}">
      <dgm:prSet/>
      <dgm:spPr/>
      <dgm:t>
        <a:bodyPr/>
        <a:lstStyle/>
        <a:p>
          <a:endParaRPr lang="en-US"/>
        </a:p>
      </dgm:t>
    </dgm:pt>
    <dgm:pt modelId="{449F9375-1566-4C02-B706-5F303A3D98C8}">
      <dgm:prSet/>
      <dgm:spPr/>
      <dgm:t>
        <a:bodyPr/>
        <a:lstStyle/>
        <a:p>
          <a:pPr>
            <a:lnSpc>
              <a:spcPct val="100000"/>
            </a:lnSpc>
          </a:pPr>
          <a:r>
            <a:rPr lang="en-US" b="1"/>
            <a:t>Section 3</a:t>
          </a:r>
          <a:r>
            <a:rPr lang="en-US"/>
            <a:t>: Data Pipeline Development with CRISP-DM Model</a:t>
          </a:r>
        </a:p>
      </dgm:t>
    </dgm:pt>
    <dgm:pt modelId="{9171E160-8A93-4C89-B9F9-D2C9D5FC430D}" type="parTrans" cxnId="{F05035C8-9B94-4FD3-8555-4AC2A0B68046}">
      <dgm:prSet/>
      <dgm:spPr/>
      <dgm:t>
        <a:bodyPr/>
        <a:lstStyle/>
        <a:p>
          <a:endParaRPr lang="en-US"/>
        </a:p>
      </dgm:t>
    </dgm:pt>
    <dgm:pt modelId="{1BEC5F24-F465-457F-9A86-D4744E7A7A22}" type="sibTrans" cxnId="{F05035C8-9B94-4FD3-8555-4AC2A0B68046}">
      <dgm:prSet/>
      <dgm:spPr/>
      <dgm:t>
        <a:bodyPr/>
        <a:lstStyle/>
        <a:p>
          <a:endParaRPr lang="en-US"/>
        </a:p>
      </dgm:t>
    </dgm:pt>
    <dgm:pt modelId="{D20DEFD3-8418-4455-BDA0-B67E9A9B9394}" type="pres">
      <dgm:prSet presAssocID="{6BAAF73B-2BE3-49CE-AB36-E3CAFD428A49}" presName="root" presStyleCnt="0">
        <dgm:presLayoutVars>
          <dgm:dir/>
          <dgm:resizeHandles val="exact"/>
        </dgm:presLayoutVars>
      </dgm:prSet>
      <dgm:spPr/>
    </dgm:pt>
    <dgm:pt modelId="{3B43E6FB-0789-4272-A2D4-989E0D9AA26A}" type="pres">
      <dgm:prSet presAssocID="{1A1BE914-A84D-4C1F-9EC5-FAF0D1AFF54C}" presName="compNode" presStyleCnt="0"/>
      <dgm:spPr/>
    </dgm:pt>
    <dgm:pt modelId="{8EF2D38A-5994-4416-B9B0-47FF2C90FC27}" type="pres">
      <dgm:prSet presAssocID="{1A1BE914-A84D-4C1F-9EC5-FAF0D1AFF54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Remote control"/>
        </a:ext>
      </dgm:extLst>
    </dgm:pt>
    <dgm:pt modelId="{2E7B0EB7-C0D8-4668-A50C-8987587213C3}" type="pres">
      <dgm:prSet presAssocID="{1A1BE914-A84D-4C1F-9EC5-FAF0D1AFF54C}" presName="spaceRect" presStyleCnt="0"/>
      <dgm:spPr/>
    </dgm:pt>
    <dgm:pt modelId="{1FDA21DC-7BF1-4C8F-A2F8-04B7DF370412}" type="pres">
      <dgm:prSet presAssocID="{1A1BE914-A84D-4C1F-9EC5-FAF0D1AFF54C}" presName="textRect" presStyleLbl="revTx" presStyleIdx="0" presStyleCnt="3">
        <dgm:presLayoutVars>
          <dgm:chMax val="1"/>
          <dgm:chPref val="1"/>
        </dgm:presLayoutVars>
      </dgm:prSet>
      <dgm:spPr/>
    </dgm:pt>
    <dgm:pt modelId="{06353B47-DD37-4620-8A59-8CA123FE729E}" type="pres">
      <dgm:prSet presAssocID="{8B00AA2F-92FF-4156-938F-9628CB620DB7}" presName="sibTrans" presStyleCnt="0"/>
      <dgm:spPr/>
    </dgm:pt>
    <dgm:pt modelId="{27F858DA-8C96-409E-8D39-6D9D20BA8EB2}" type="pres">
      <dgm:prSet presAssocID="{34F8E55B-6C03-416A-9EB4-3DFF69029F0B}" presName="compNode" presStyleCnt="0"/>
      <dgm:spPr/>
    </dgm:pt>
    <dgm:pt modelId="{E5B44E6B-AD51-4E30-8667-5ABFA02B5AD8}" type="pres">
      <dgm:prSet presAssocID="{34F8E55B-6C03-416A-9EB4-3DFF69029F0B}"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Wireless router"/>
        </a:ext>
      </dgm:extLst>
    </dgm:pt>
    <dgm:pt modelId="{277EA24D-77C6-4294-BE20-ED35CBB95189}" type="pres">
      <dgm:prSet presAssocID="{34F8E55B-6C03-416A-9EB4-3DFF69029F0B}" presName="spaceRect" presStyleCnt="0"/>
      <dgm:spPr/>
    </dgm:pt>
    <dgm:pt modelId="{81886DE4-D62E-4E5C-A349-967C8351B0A0}" type="pres">
      <dgm:prSet presAssocID="{34F8E55B-6C03-416A-9EB4-3DFF69029F0B}" presName="textRect" presStyleLbl="revTx" presStyleIdx="1" presStyleCnt="3">
        <dgm:presLayoutVars>
          <dgm:chMax val="1"/>
          <dgm:chPref val="1"/>
        </dgm:presLayoutVars>
      </dgm:prSet>
      <dgm:spPr/>
    </dgm:pt>
    <dgm:pt modelId="{FF78DC97-68F7-432E-B793-8DBA500DD86C}" type="pres">
      <dgm:prSet presAssocID="{5EB1EC61-56D1-4524-A6CB-A0DAA723F170}" presName="sibTrans" presStyleCnt="0"/>
      <dgm:spPr/>
    </dgm:pt>
    <dgm:pt modelId="{F39E169C-E43E-450E-BBED-0D2D78A4EC7F}" type="pres">
      <dgm:prSet presAssocID="{449F9375-1566-4C02-B706-5F303A3D98C8}" presName="compNode" presStyleCnt="0"/>
      <dgm:spPr/>
    </dgm:pt>
    <dgm:pt modelId="{ACB28CAF-14A7-41B9-8F11-BB9470307A40}" type="pres">
      <dgm:prSet presAssocID="{449F9375-1566-4C02-B706-5F303A3D98C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atabase"/>
        </a:ext>
      </dgm:extLst>
    </dgm:pt>
    <dgm:pt modelId="{756045A5-A606-4DDB-AC14-E3D789614215}" type="pres">
      <dgm:prSet presAssocID="{449F9375-1566-4C02-B706-5F303A3D98C8}" presName="spaceRect" presStyleCnt="0"/>
      <dgm:spPr/>
    </dgm:pt>
    <dgm:pt modelId="{9B94A6BC-33BE-4E30-810E-84B38E3FEEF9}" type="pres">
      <dgm:prSet presAssocID="{449F9375-1566-4C02-B706-5F303A3D98C8}" presName="textRect" presStyleLbl="revTx" presStyleIdx="2" presStyleCnt="3">
        <dgm:presLayoutVars>
          <dgm:chMax val="1"/>
          <dgm:chPref val="1"/>
        </dgm:presLayoutVars>
      </dgm:prSet>
      <dgm:spPr/>
    </dgm:pt>
  </dgm:ptLst>
  <dgm:cxnLst>
    <dgm:cxn modelId="{148D1B04-CCF7-4C12-BDC1-A44ADC058F7E}" srcId="{6BAAF73B-2BE3-49CE-AB36-E3CAFD428A49}" destId="{34F8E55B-6C03-416A-9EB4-3DFF69029F0B}" srcOrd="1" destOrd="0" parTransId="{1A38F3E1-8E83-4D79-8975-ADA8F9818B9A}" sibTransId="{5EB1EC61-56D1-4524-A6CB-A0DAA723F170}"/>
    <dgm:cxn modelId="{EB8F4C06-308B-4239-AC81-BFD59BF2D11D}" srcId="{6BAAF73B-2BE3-49CE-AB36-E3CAFD428A49}" destId="{1A1BE914-A84D-4C1F-9EC5-FAF0D1AFF54C}" srcOrd="0" destOrd="0" parTransId="{C7AE3723-0F85-4495-AA26-F11C6518CB6D}" sibTransId="{8B00AA2F-92FF-4156-938F-9628CB620DB7}"/>
    <dgm:cxn modelId="{B47D4C17-764E-47E2-BAF7-CAA417A34ADF}" type="presOf" srcId="{1A1BE914-A84D-4C1F-9EC5-FAF0D1AFF54C}" destId="{1FDA21DC-7BF1-4C8F-A2F8-04B7DF370412}" srcOrd="0" destOrd="0" presId="urn:microsoft.com/office/officeart/2018/2/layout/IconLabelList"/>
    <dgm:cxn modelId="{FC6E3320-EFFA-4FF3-A839-FCE5F0E5D8E8}" type="presOf" srcId="{6BAAF73B-2BE3-49CE-AB36-E3CAFD428A49}" destId="{D20DEFD3-8418-4455-BDA0-B67E9A9B9394}" srcOrd="0" destOrd="0" presId="urn:microsoft.com/office/officeart/2018/2/layout/IconLabelList"/>
    <dgm:cxn modelId="{C334404A-6D9C-4F61-BC95-23A52CE528DA}" type="presOf" srcId="{34F8E55B-6C03-416A-9EB4-3DFF69029F0B}" destId="{81886DE4-D62E-4E5C-A349-967C8351B0A0}" srcOrd="0" destOrd="0" presId="urn:microsoft.com/office/officeart/2018/2/layout/IconLabelList"/>
    <dgm:cxn modelId="{74444E5A-1324-438B-80DE-2855EF10391A}" type="presOf" srcId="{449F9375-1566-4C02-B706-5F303A3D98C8}" destId="{9B94A6BC-33BE-4E30-810E-84B38E3FEEF9}" srcOrd="0" destOrd="0" presId="urn:microsoft.com/office/officeart/2018/2/layout/IconLabelList"/>
    <dgm:cxn modelId="{F05035C8-9B94-4FD3-8555-4AC2A0B68046}" srcId="{6BAAF73B-2BE3-49CE-AB36-E3CAFD428A49}" destId="{449F9375-1566-4C02-B706-5F303A3D98C8}" srcOrd="2" destOrd="0" parTransId="{9171E160-8A93-4C89-B9F9-D2C9D5FC430D}" sibTransId="{1BEC5F24-F465-457F-9A86-D4744E7A7A22}"/>
    <dgm:cxn modelId="{3F88F1F8-AEC9-401B-A340-8D6849B9FF50}" type="presParOf" srcId="{D20DEFD3-8418-4455-BDA0-B67E9A9B9394}" destId="{3B43E6FB-0789-4272-A2D4-989E0D9AA26A}" srcOrd="0" destOrd="0" presId="urn:microsoft.com/office/officeart/2018/2/layout/IconLabelList"/>
    <dgm:cxn modelId="{22B1E799-0BA5-49EA-BF19-5813970A8AB6}" type="presParOf" srcId="{3B43E6FB-0789-4272-A2D4-989E0D9AA26A}" destId="{8EF2D38A-5994-4416-B9B0-47FF2C90FC27}" srcOrd="0" destOrd="0" presId="urn:microsoft.com/office/officeart/2018/2/layout/IconLabelList"/>
    <dgm:cxn modelId="{52C1F370-8CD0-49FB-AD56-63A00307C09A}" type="presParOf" srcId="{3B43E6FB-0789-4272-A2D4-989E0D9AA26A}" destId="{2E7B0EB7-C0D8-4668-A50C-8987587213C3}" srcOrd="1" destOrd="0" presId="urn:microsoft.com/office/officeart/2018/2/layout/IconLabelList"/>
    <dgm:cxn modelId="{75AE2103-1269-4A1C-9E36-AD712A252450}" type="presParOf" srcId="{3B43E6FB-0789-4272-A2D4-989E0D9AA26A}" destId="{1FDA21DC-7BF1-4C8F-A2F8-04B7DF370412}" srcOrd="2" destOrd="0" presId="urn:microsoft.com/office/officeart/2018/2/layout/IconLabelList"/>
    <dgm:cxn modelId="{76639EAD-1E5C-4388-9C90-03DD908B46B0}" type="presParOf" srcId="{D20DEFD3-8418-4455-BDA0-B67E9A9B9394}" destId="{06353B47-DD37-4620-8A59-8CA123FE729E}" srcOrd="1" destOrd="0" presId="urn:microsoft.com/office/officeart/2018/2/layout/IconLabelList"/>
    <dgm:cxn modelId="{5731C4F0-089A-4247-AE14-7D2319D1E2CE}" type="presParOf" srcId="{D20DEFD3-8418-4455-BDA0-B67E9A9B9394}" destId="{27F858DA-8C96-409E-8D39-6D9D20BA8EB2}" srcOrd="2" destOrd="0" presId="urn:microsoft.com/office/officeart/2018/2/layout/IconLabelList"/>
    <dgm:cxn modelId="{8DE02BC3-DF91-4D2C-A3C4-0870271DCEDE}" type="presParOf" srcId="{27F858DA-8C96-409E-8D39-6D9D20BA8EB2}" destId="{E5B44E6B-AD51-4E30-8667-5ABFA02B5AD8}" srcOrd="0" destOrd="0" presId="urn:microsoft.com/office/officeart/2018/2/layout/IconLabelList"/>
    <dgm:cxn modelId="{D1C55AD8-BE24-41B7-A40C-7C9D09566586}" type="presParOf" srcId="{27F858DA-8C96-409E-8D39-6D9D20BA8EB2}" destId="{277EA24D-77C6-4294-BE20-ED35CBB95189}" srcOrd="1" destOrd="0" presId="urn:microsoft.com/office/officeart/2018/2/layout/IconLabelList"/>
    <dgm:cxn modelId="{8E142EEB-C0B3-4748-8844-C1BAC55C6A5E}" type="presParOf" srcId="{27F858DA-8C96-409E-8D39-6D9D20BA8EB2}" destId="{81886DE4-D62E-4E5C-A349-967C8351B0A0}" srcOrd="2" destOrd="0" presId="urn:microsoft.com/office/officeart/2018/2/layout/IconLabelList"/>
    <dgm:cxn modelId="{64ACEDBC-4626-486B-8A0B-DE3E691AF12B}" type="presParOf" srcId="{D20DEFD3-8418-4455-BDA0-B67E9A9B9394}" destId="{FF78DC97-68F7-432E-B793-8DBA500DD86C}" srcOrd="3" destOrd="0" presId="urn:microsoft.com/office/officeart/2018/2/layout/IconLabelList"/>
    <dgm:cxn modelId="{76B71C6D-F944-47E5-AA4B-6E186C9596C7}" type="presParOf" srcId="{D20DEFD3-8418-4455-BDA0-B67E9A9B9394}" destId="{F39E169C-E43E-450E-BBED-0D2D78A4EC7F}" srcOrd="4" destOrd="0" presId="urn:microsoft.com/office/officeart/2018/2/layout/IconLabelList"/>
    <dgm:cxn modelId="{88B7B446-91CE-4D0A-9960-1B664DA1688B}" type="presParOf" srcId="{F39E169C-E43E-450E-BBED-0D2D78A4EC7F}" destId="{ACB28CAF-14A7-41B9-8F11-BB9470307A40}" srcOrd="0" destOrd="0" presId="urn:microsoft.com/office/officeart/2018/2/layout/IconLabelList"/>
    <dgm:cxn modelId="{23D7E6EB-4B25-4226-AEF4-48BC4E86DF7C}" type="presParOf" srcId="{F39E169C-E43E-450E-BBED-0D2D78A4EC7F}" destId="{756045A5-A606-4DDB-AC14-E3D789614215}" srcOrd="1" destOrd="0" presId="urn:microsoft.com/office/officeart/2018/2/layout/IconLabelList"/>
    <dgm:cxn modelId="{A777ED8A-A801-48C3-A111-CF52CFF373C1}" type="presParOf" srcId="{F39E169C-E43E-450E-BBED-0D2D78A4EC7F}" destId="{9B94A6BC-33BE-4E30-810E-84B38E3FEEF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F2D38A-5994-4416-B9B0-47FF2C90FC27}">
      <dsp:nvSpPr>
        <dsp:cNvPr id="0" name=""/>
        <dsp:cNvSpPr/>
      </dsp:nvSpPr>
      <dsp:spPr>
        <a:xfrm>
          <a:off x="518043" y="929637"/>
          <a:ext cx="842016" cy="84201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FDA21DC-7BF1-4C8F-A2F8-04B7DF370412}">
      <dsp:nvSpPr>
        <dsp:cNvPr id="0" name=""/>
        <dsp:cNvSpPr/>
      </dsp:nvSpPr>
      <dsp:spPr>
        <a:xfrm>
          <a:off x="3477" y="2143319"/>
          <a:ext cx="187114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b="1" kern="1200"/>
            <a:t>Section 1</a:t>
          </a:r>
          <a:r>
            <a:rPr lang="en-US" sz="1400" kern="1200"/>
            <a:t>: Challenges in Remote Patient Care</a:t>
          </a:r>
        </a:p>
      </dsp:txBody>
      <dsp:txXfrm>
        <a:off x="3477" y="2143319"/>
        <a:ext cx="1871146" cy="720000"/>
      </dsp:txXfrm>
    </dsp:sp>
    <dsp:sp modelId="{E5B44E6B-AD51-4E30-8667-5ABFA02B5AD8}">
      <dsp:nvSpPr>
        <dsp:cNvPr id="0" name=""/>
        <dsp:cNvSpPr/>
      </dsp:nvSpPr>
      <dsp:spPr>
        <a:xfrm>
          <a:off x="2716640" y="929637"/>
          <a:ext cx="842016" cy="84201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1886DE4-D62E-4E5C-A349-967C8351B0A0}">
      <dsp:nvSpPr>
        <dsp:cNvPr id="0" name=""/>
        <dsp:cNvSpPr/>
      </dsp:nvSpPr>
      <dsp:spPr>
        <a:xfrm>
          <a:off x="2202075" y="2143319"/>
          <a:ext cx="187114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b="1" kern="1200"/>
            <a:t>Section 2</a:t>
          </a:r>
          <a:r>
            <a:rPr lang="en-US" sz="1400" kern="1200"/>
            <a:t>: Innovative Solutions with IoT Integration</a:t>
          </a:r>
        </a:p>
      </dsp:txBody>
      <dsp:txXfrm>
        <a:off x="2202075" y="2143319"/>
        <a:ext cx="1871146" cy="720000"/>
      </dsp:txXfrm>
    </dsp:sp>
    <dsp:sp modelId="{ACB28CAF-14A7-41B9-8F11-BB9470307A40}">
      <dsp:nvSpPr>
        <dsp:cNvPr id="0" name=""/>
        <dsp:cNvSpPr/>
      </dsp:nvSpPr>
      <dsp:spPr>
        <a:xfrm>
          <a:off x="1617341" y="3331105"/>
          <a:ext cx="842016" cy="84201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94A6BC-33BE-4E30-810E-84B38E3FEEF9}">
      <dsp:nvSpPr>
        <dsp:cNvPr id="0" name=""/>
        <dsp:cNvSpPr/>
      </dsp:nvSpPr>
      <dsp:spPr>
        <a:xfrm>
          <a:off x="1102776" y="4544787"/>
          <a:ext cx="187114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b="1" kern="1200"/>
            <a:t>Section 3</a:t>
          </a:r>
          <a:r>
            <a:rPr lang="en-US" sz="1400" kern="1200"/>
            <a:t>: Data Pipeline Development with CRISP-DM Model</a:t>
          </a:r>
        </a:p>
      </dsp:txBody>
      <dsp:txXfrm>
        <a:off x="1102776" y="4544787"/>
        <a:ext cx="1871146"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eg>
</file>

<file path=ppt/media/image12.jpeg>
</file>

<file path=ppt/media/image13.jpeg>
</file>

<file path=ppt/media/image14.jpeg>
</file>

<file path=ppt/media/image15.jpeg>
</file>

<file path=ppt/media/image16.png>
</file>

<file path=ppt/media/image17.jpeg>
</file>

<file path=ppt/media/image18.png>
</file>

<file path=ppt/media/image19.png>
</file>

<file path=ppt/media/image2.jpeg>
</file>

<file path=ppt/media/image20.png>
</file>

<file path=ppt/media/image21.jpeg>
</file>

<file path=ppt/media/image22.png>
</file>

<file path=ppt/media/image23.jpeg>
</file>

<file path=ppt/media/image24.jpeg>
</file>

<file path=ppt/media/image25.jpeg>
</file>

<file path=ppt/media/image3.pn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CEE617-965E-4026-9CE8-1356597A1341}" type="datetimeFigureOut">
              <a:rPr lang="en-US" smtClean="0"/>
              <a:t>3/3/2024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97B428-6F2D-4300-A1E5-6F1E9078667E}" type="slidenum">
              <a:rPr lang="en-US" smtClean="0"/>
              <a:t>‹#›</a:t>
            </a:fld>
            <a:endParaRPr lang="en-US"/>
          </a:p>
        </p:txBody>
      </p:sp>
    </p:spTree>
    <p:extLst>
      <p:ext uri="{BB962C8B-B14F-4D97-AF65-F5344CB8AC3E}">
        <p14:creationId xmlns:p14="http://schemas.microsoft.com/office/powerpoint/2010/main" val="59954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97B428-6F2D-4300-A1E5-6F1E9078667E}" type="slidenum">
              <a:rPr lang="en-US" smtClean="0"/>
              <a:t>1</a:t>
            </a:fld>
            <a:endParaRPr lang="en-US"/>
          </a:p>
        </p:txBody>
      </p:sp>
    </p:spTree>
    <p:extLst>
      <p:ext uri="{BB962C8B-B14F-4D97-AF65-F5344CB8AC3E}">
        <p14:creationId xmlns:p14="http://schemas.microsoft.com/office/powerpoint/2010/main" val="2685433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A6A15-6E39-4FFA-B5DC-89EB633E6DC2}"/>
              </a:ext>
            </a:extLst>
          </p:cNvPr>
          <p:cNvSpPr>
            <a:spLocks noGrp="1"/>
          </p:cNvSpPr>
          <p:nvPr>
            <p:ph type="ctrTitle"/>
          </p:nvPr>
        </p:nvSpPr>
        <p:spPr>
          <a:xfrm>
            <a:off x="1638300" y="1371600"/>
            <a:ext cx="8127574" cy="2736443"/>
          </a:xfrm>
        </p:spPr>
        <p:txBody>
          <a:bodyPr anchor="b">
            <a:normAutofit/>
          </a:bodyPr>
          <a:lstStyle>
            <a:lvl1pPr algn="l">
              <a:defRPr sz="4400"/>
            </a:lvl1pPr>
          </a:lstStyle>
          <a:p>
            <a:r>
              <a:rPr lang="en-US"/>
              <a:t>Click to edit Master title style</a:t>
            </a:r>
          </a:p>
        </p:txBody>
      </p:sp>
      <p:sp>
        <p:nvSpPr>
          <p:cNvPr id="3" name="Subtitle 2">
            <a:extLst>
              <a:ext uri="{FF2B5EF4-FFF2-40B4-BE49-F238E27FC236}">
                <a16:creationId xmlns:a16="http://schemas.microsoft.com/office/drawing/2014/main" id="{9A169311-3201-45EC-B973-82EC27DA529A}"/>
              </a:ext>
            </a:extLst>
          </p:cNvPr>
          <p:cNvSpPr>
            <a:spLocks noGrp="1"/>
          </p:cNvSpPr>
          <p:nvPr>
            <p:ph type="subTitle" idx="1"/>
          </p:nvPr>
        </p:nvSpPr>
        <p:spPr>
          <a:xfrm>
            <a:off x="1638300" y="4299358"/>
            <a:ext cx="8127574" cy="1187042"/>
          </a:xfrm>
        </p:spPr>
        <p:txBody>
          <a:bodyPr>
            <a:normAutofit/>
          </a:bodyPr>
          <a:lstStyle>
            <a:lvl1pPr marL="0" indent="0" algn="l">
              <a:buNone/>
              <a:defRPr sz="1800" cap="all" spc="2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29AE4B9-EDEF-4A2C-B464-332C5C624F1D}"/>
              </a:ext>
            </a:extLst>
          </p:cNvPr>
          <p:cNvSpPr>
            <a:spLocks noGrp="1"/>
          </p:cNvSpPr>
          <p:nvPr>
            <p:ph type="dt" sz="half" idx="10"/>
          </p:nvPr>
        </p:nvSpPr>
        <p:spPr/>
        <p:txBody>
          <a:bodyPr/>
          <a:lstStyle/>
          <a:p>
            <a:fld id="{B6D41BCC-AD73-4203-A5A6-E62EB28B0FE6}" type="datetimeFigureOut">
              <a:rPr lang="en-US" smtClean="0"/>
              <a:t>3/3/2024</a:t>
            </a:fld>
            <a:endParaRPr lang="en-US"/>
          </a:p>
        </p:txBody>
      </p:sp>
      <p:sp>
        <p:nvSpPr>
          <p:cNvPr id="5" name="Footer Placeholder 4">
            <a:extLst>
              <a:ext uri="{FF2B5EF4-FFF2-40B4-BE49-F238E27FC236}">
                <a16:creationId xmlns:a16="http://schemas.microsoft.com/office/drawing/2014/main" id="{62B4C951-4861-4549-8E72-CEECA89E4D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E1401-5637-41BC-AC21-891056450A28}"/>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3578006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AD0E6-AD36-493C-9DC3-5ACC2059EC93}"/>
              </a:ext>
            </a:extLst>
          </p:cNvPr>
          <p:cNvSpPr>
            <a:spLocks noGrp="1"/>
          </p:cNvSpPr>
          <p:nvPr>
            <p:ph type="title"/>
          </p:nvPr>
        </p:nvSpPr>
        <p:spPr>
          <a:xfrm>
            <a:off x="1638299" y="685800"/>
            <a:ext cx="8915402" cy="1371600"/>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10B8558-FA83-4F6C-A6D1-2DF9D3F74BD6}"/>
              </a:ext>
            </a:extLst>
          </p:cNvPr>
          <p:cNvSpPr>
            <a:spLocks noGrp="1"/>
          </p:cNvSpPr>
          <p:nvPr>
            <p:ph type="body" orient="vert" idx="1"/>
          </p:nvPr>
        </p:nvSpPr>
        <p:spPr>
          <a:xfrm>
            <a:off x="1638299" y="2057399"/>
            <a:ext cx="8915401" cy="4114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6DE619-0CC6-4480-ABDE-277D36BDFCBB}"/>
              </a:ext>
            </a:extLst>
          </p:cNvPr>
          <p:cNvSpPr>
            <a:spLocks noGrp="1"/>
          </p:cNvSpPr>
          <p:nvPr>
            <p:ph type="dt" sz="half" idx="10"/>
          </p:nvPr>
        </p:nvSpPr>
        <p:spPr/>
        <p:txBody>
          <a:bodyPr/>
          <a:lstStyle/>
          <a:p>
            <a:fld id="{B6D41BCC-AD73-4203-A5A6-E62EB28B0FE6}" type="datetimeFigureOut">
              <a:rPr lang="en-US" smtClean="0"/>
              <a:t>3/3/2024</a:t>
            </a:fld>
            <a:endParaRPr lang="en-US"/>
          </a:p>
        </p:txBody>
      </p:sp>
      <p:sp>
        <p:nvSpPr>
          <p:cNvPr id="5" name="Footer Placeholder 4">
            <a:extLst>
              <a:ext uri="{FF2B5EF4-FFF2-40B4-BE49-F238E27FC236}">
                <a16:creationId xmlns:a16="http://schemas.microsoft.com/office/drawing/2014/main" id="{140791E6-BE35-4ECA-8AD1-E8EC09B856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F94606-B928-42D6-85CC-9576F60E3B5C}"/>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4070970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F18D8A-5002-491C-922A-E9624E2DBD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5882C6-2BE9-4E25-B8BB-A2346A2B0B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7BEFF9-B3BC-4C07-BF6C-2E3C91B54B78}"/>
              </a:ext>
            </a:extLst>
          </p:cNvPr>
          <p:cNvSpPr>
            <a:spLocks noGrp="1"/>
          </p:cNvSpPr>
          <p:nvPr>
            <p:ph type="dt" sz="half" idx="10"/>
          </p:nvPr>
        </p:nvSpPr>
        <p:spPr/>
        <p:txBody>
          <a:bodyPr/>
          <a:lstStyle/>
          <a:p>
            <a:fld id="{B6D41BCC-AD73-4203-A5A6-E62EB28B0FE6}" type="datetimeFigureOut">
              <a:rPr lang="en-US" smtClean="0"/>
              <a:t>3/3/2024</a:t>
            </a:fld>
            <a:endParaRPr lang="en-US"/>
          </a:p>
        </p:txBody>
      </p:sp>
      <p:sp>
        <p:nvSpPr>
          <p:cNvPr id="5" name="Footer Placeholder 4">
            <a:extLst>
              <a:ext uri="{FF2B5EF4-FFF2-40B4-BE49-F238E27FC236}">
                <a16:creationId xmlns:a16="http://schemas.microsoft.com/office/drawing/2014/main" id="{CE0F4CF6-CDF1-4AFD-8319-71FD4FED4F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1A026-57F4-47F7-B4F0-E0D48E01268E}"/>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562200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B3747-9ADB-4FCC-89CE-6E84D13475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AEC9C6-5D7D-4249-8820-D4C99D0AE8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1F35F7-46A1-40A9-ACD7-C4923992674A}"/>
              </a:ext>
            </a:extLst>
          </p:cNvPr>
          <p:cNvSpPr>
            <a:spLocks noGrp="1"/>
          </p:cNvSpPr>
          <p:nvPr>
            <p:ph type="dt" sz="half" idx="10"/>
          </p:nvPr>
        </p:nvSpPr>
        <p:spPr/>
        <p:txBody>
          <a:bodyPr/>
          <a:lstStyle/>
          <a:p>
            <a:fld id="{B6D41BCC-AD73-4203-A5A6-E62EB28B0FE6}" type="datetimeFigureOut">
              <a:rPr lang="en-US" smtClean="0"/>
              <a:t>3/3/2024</a:t>
            </a:fld>
            <a:endParaRPr lang="en-US"/>
          </a:p>
        </p:txBody>
      </p:sp>
      <p:sp>
        <p:nvSpPr>
          <p:cNvPr id="5" name="Footer Placeholder 4">
            <a:extLst>
              <a:ext uri="{FF2B5EF4-FFF2-40B4-BE49-F238E27FC236}">
                <a16:creationId xmlns:a16="http://schemas.microsoft.com/office/drawing/2014/main" id="{FA345637-B780-4999-A87D-0039BC5A94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D9777F-E471-4CC5-B27B-137CB061E28E}"/>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32478496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DCB1D-064E-46DE-B533-7CDA331EEB61}"/>
              </a:ext>
            </a:extLst>
          </p:cNvPr>
          <p:cNvSpPr>
            <a:spLocks noGrp="1"/>
          </p:cNvSpPr>
          <p:nvPr>
            <p:ph type="title"/>
          </p:nvPr>
        </p:nvSpPr>
        <p:spPr>
          <a:xfrm>
            <a:off x="1638300" y="2748406"/>
            <a:ext cx="8115300" cy="2737994"/>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5FD222C0-D002-4A94-BAFF-FD1A1CCA64CE}"/>
              </a:ext>
            </a:extLst>
          </p:cNvPr>
          <p:cNvSpPr>
            <a:spLocks noGrp="1"/>
          </p:cNvSpPr>
          <p:nvPr>
            <p:ph type="body" idx="1"/>
          </p:nvPr>
        </p:nvSpPr>
        <p:spPr>
          <a:xfrm>
            <a:off x="1638300" y="1371600"/>
            <a:ext cx="8115300" cy="1333272"/>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53E7D7E-EC9F-4AA5-A559-EF556C6AD5EE}"/>
              </a:ext>
            </a:extLst>
          </p:cNvPr>
          <p:cNvSpPr>
            <a:spLocks noGrp="1"/>
          </p:cNvSpPr>
          <p:nvPr>
            <p:ph type="dt" sz="half" idx="10"/>
          </p:nvPr>
        </p:nvSpPr>
        <p:spPr/>
        <p:txBody>
          <a:bodyPr/>
          <a:lstStyle/>
          <a:p>
            <a:fld id="{B6D41BCC-AD73-4203-A5A6-E62EB28B0FE6}" type="datetimeFigureOut">
              <a:rPr lang="en-US" smtClean="0"/>
              <a:t>3/3/2024</a:t>
            </a:fld>
            <a:endParaRPr lang="en-US"/>
          </a:p>
        </p:txBody>
      </p:sp>
      <p:sp>
        <p:nvSpPr>
          <p:cNvPr id="5" name="Footer Placeholder 4">
            <a:extLst>
              <a:ext uri="{FF2B5EF4-FFF2-40B4-BE49-F238E27FC236}">
                <a16:creationId xmlns:a16="http://schemas.microsoft.com/office/drawing/2014/main" id="{2677A8EE-88C1-400C-A23F-656DC76B95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C245A4-F9C6-44E9-929F-78C657C8B651}"/>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11710175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DF34F-B65E-4FA0-87E8-8890F482B383}"/>
              </a:ext>
            </a:extLst>
          </p:cNvPr>
          <p:cNvSpPr>
            <a:spLocks noGrp="1"/>
          </p:cNvSpPr>
          <p:nvPr>
            <p:ph type="title"/>
          </p:nvPr>
        </p:nvSpPr>
        <p:spPr>
          <a:xfrm>
            <a:off x="1638299" y="685800"/>
            <a:ext cx="9382348" cy="137160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D625A67-10CA-4531-93E1-39892C087E0B}"/>
              </a:ext>
            </a:extLst>
          </p:cNvPr>
          <p:cNvSpPr>
            <a:spLocks noGrp="1"/>
          </p:cNvSpPr>
          <p:nvPr>
            <p:ph sz="half" idx="1"/>
          </p:nvPr>
        </p:nvSpPr>
        <p:spPr>
          <a:xfrm>
            <a:off x="1638297" y="2057400"/>
            <a:ext cx="4553103" cy="41250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622BE36-0CAF-4D92-9AC2-9249276B96F2}"/>
              </a:ext>
            </a:extLst>
          </p:cNvPr>
          <p:cNvSpPr>
            <a:spLocks noGrp="1"/>
          </p:cNvSpPr>
          <p:nvPr>
            <p:ph sz="half" idx="2"/>
          </p:nvPr>
        </p:nvSpPr>
        <p:spPr>
          <a:xfrm>
            <a:off x="6477000" y="2057400"/>
            <a:ext cx="4543647" cy="41250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C36479-3B04-43BD-9B59-DBF6CA2BF814}"/>
              </a:ext>
            </a:extLst>
          </p:cNvPr>
          <p:cNvSpPr>
            <a:spLocks noGrp="1"/>
          </p:cNvSpPr>
          <p:nvPr>
            <p:ph type="dt" sz="half" idx="10"/>
          </p:nvPr>
        </p:nvSpPr>
        <p:spPr/>
        <p:txBody>
          <a:bodyPr/>
          <a:lstStyle/>
          <a:p>
            <a:fld id="{B6D41BCC-AD73-4203-A5A6-E62EB28B0FE6}" type="datetimeFigureOut">
              <a:rPr lang="en-US" smtClean="0"/>
              <a:t>3/3/2024</a:t>
            </a:fld>
            <a:endParaRPr lang="en-US"/>
          </a:p>
        </p:txBody>
      </p:sp>
      <p:sp>
        <p:nvSpPr>
          <p:cNvPr id="6" name="Footer Placeholder 5">
            <a:extLst>
              <a:ext uri="{FF2B5EF4-FFF2-40B4-BE49-F238E27FC236}">
                <a16:creationId xmlns:a16="http://schemas.microsoft.com/office/drawing/2014/main" id="{0CFD4449-57DB-41D2-B49E-694E7C13FA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60CC2C-E50B-47D2-B62F-D5C4C9CDA7E8}"/>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2177574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8530B-D0F2-4FC4-A10F-1E54EF82C877}"/>
              </a:ext>
            </a:extLst>
          </p:cNvPr>
          <p:cNvSpPr>
            <a:spLocks noGrp="1"/>
          </p:cNvSpPr>
          <p:nvPr>
            <p:ph type="title"/>
          </p:nvPr>
        </p:nvSpPr>
        <p:spPr>
          <a:xfrm>
            <a:off x="1638300" y="755118"/>
            <a:ext cx="9378304" cy="1222765"/>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68865C-9D06-4FA3-BA3D-7187BB41B576}"/>
              </a:ext>
            </a:extLst>
          </p:cNvPr>
          <p:cNvSpPr>
            <a:spLocks noGrp="1"/>
          </p:cNvSpPr>
          <p:nvPr>
            <p:ph type="body" idx="1"/>
          </p:nvPr>
        </p:nvSpPr>
        <p:spPr>
          <a:xfrm>
            <a:off x="1638300" y="2034147"/>
            <a:ext cx="4529391" cy="681591"/>
          </a:xfrm>
        </p:spPr>
        <p:txBody>
          <a:bodyPr anchor="b">
            <a:normAutofit/>
          </a:bodyPr>
          <a:lstStyle>
            <a:lvl1pPr marL="0" indent="0">
              <a:buNone/>
              <a:defRPr sz="1800" b="1" cap="all" spc="2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F656570-8F97-4B7E-A805-96925AC4781F}"/>
              </a:ext>
            </a:extLst>
          </p:cNvPr>
          <p:cNvSpPr>
            <a:spLocks noGrp="1"/>
          </p:cNvSpPr>
          <p:nvPr>
            <p:ph sz="half" idx="2"/>
          </p:nvPr>
        </p:nvSpPr>
        <p:spPr>
          <a:xfrm>
            <a:off x="1638300" y="2748405"/>
            <a:ext cx="4529391" cy="34412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057EF54-F63F-4730-99EE-0E472578F512}"/>
              </a:ext>
            </a:extLst>
          </p:cNvPr>
          <p:cNvSpPr>
            <a:spLocks noGrp="1"/>
          </p:cNvSpPr>
          <p:nvPr>
            <p:ph type="body" sz="quarter" idx="3"/>
          </p:nvPr>
        </p:nvSpPr>
        <p:spPr>
          <a:xfrm>
            <a:off x="6487213" y="2034147"/>
            <a:ext cx="4529391" cy="681591"/>
          </a:xfrm>
        </p:spPr>
        <p:txBody>
          <a:bodyPr anchor="b">
            <a:normAutofit/>
          </a:bodyPr>
          <a:lstStyle>
            <a:lvl1pPr marL="0" indent="0">
              <a:buNone/>
              <a:defRPr sz="1800" b="1" cap="all" spc="2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08453E-B012-4889-9F49-E1351532ADF2}"/>
              </a:ext>
            </a:extLst>
          </p:cNvPr>
          <p:cNvSpPr>
            <a:spLocks noGrp="1"/>
          </p:cNvSpPr>
          <p:nvPr>
            <p:ph sz="quarter" idx="4"/>
          </p:nvPr>
        </p:nvSpPr>
        <p:spPr>
          <a:xfrm>
            <a:off x="6487213" y="2748405"/>
            <a:ext cx="4529391" cy="34412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9FC47A-8514-4C98-B1BE-FF6CC666C580}"/>
              </a:ext>
            </a:extLst>
          </p:cNvPr>
          <p:cNvSpPr>
            <a:spLocks noGrp="1"/>
          </p:cNvSpPr>
          <p:nvPr>
            <p:ph type="dt" sz="half" idx="10"/>
          </p:nvPr>
        </p:nvSpPr>
        <p:spPr/>
        <p:txBody>
          <a:bodyPr/>
          <a:lstStyle/>
          <a:p>
            <a:fld id="{B6D41BCC-AD73-4203-A5A6-E62EB28B0FE6}" type="datetimeFigureOut">
              <a:rPr lang="en-US" smtClean="0"/>
              <a:t>3/3/2024</a:t>
            </a:fld>
            <a:endParaRPr lang="en-US"/>
          </a:p>
        </p:txBody>
      </p:sp>
      <p:sp>
        <p:nvSpPr>
          <p:cNvPr id="8" name="Footer Placeholder 7">
            <a:extLst>
              <a:ext uri="{FF2B5EF4-FFF2-40B4-BE49-F238E27FC236}">
                <a16:creationId xmlns:a16="http://schemas.microsoft.com/office/drawing/2014/main" id="{CED4301A-D375-4163-9488-27A9CDC6FD3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EED6105-4A37-4D4B-9BE8-715FB732C924}"/>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2931190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3007F-6649-4D23-8869-C1CC29D0096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8B85A1-41F9-4BC1-9C40-3E5D5C0425BF}"/>
              </a:ext>
            </a:extLst>
          </p:cNvPr>
          <p:cNvSpPr>
            <a:spLocks noGrp="1"/>
          </p:cNvSpPr>
          <p:nvPr>
            <p:ph type="dt" sz="half" idx="10"/>
          </p:nvPr>
        </p:nvSpPr>
        <p:spPr/>
        <p:txBody>
          <a:bodyPr/>
          <a:lstStyle/>
          <a:p>
            <a:fld id="{B6D41BCC-AD73-4203-A5A6-E62EB28B0FE6}" type="datetimeFigureOut">
              <a:rPr lang="en-US" smtClean="0"/>
              <a:t>3/3/2024</a:t>
            </a:fld>
            <a:endParaRPr lang="en-US"/>
          </a:p>
        </p:txBody>
      </p:sp>
      <p:sp>
        <p:nvSpPr>
          <p:cNvPr id="4" name="Footer Placeholder 3">
            <a:extLst>
              <a:ext uri="{FF2B5EF4-FFF2-40B4-BE49-F238E27FC236}">
                <a16:creationId xmlns:a16="http://schemas.microsoft.com/office/drawing/2014/main" id="{97B23774-EAA9-47ED-87EF-EE2B29A2580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2526550-DD4D-45E2-8916-8314C5D0680D}"/>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941841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35FACD-1A4D-49F3-8EA8-21B5C1A6A258}"/>
              </a:ext>
            </a:extLst>
          </p:cNvPr>
          <p:cNvSpPr>
            <a:spLocks noGrp="1"/>
          </p:cNvSpPr>
          <p:nvPr>
            <p:ph type="dt" sz="half" idx="10"/>
          </p:nvPr>
        </p:nvSpPr>
        <p:spPr/>
        <p:txBody>
          <a:bodyPr/>
          <a:lstStyle/>
          <a:p>
            <a:fld id="{B6D41BCC-AD73-4203-A5A6-E62EB28B0FE6}" type="datetimeFigureOut">
              <a:rPr lang="en-US" smtClean="0"/>
              <a:t>3/3/2024</a:t>
            </a:fld>
            <a:endParaRPr lang="en-US"/>
          </a:p>
        </p:txBody>
      </p:sp>
      <p:sp>
        <p:nvSpPr>
          <p:cNvPr id="3" name="Footer Placeholder 2">
            <a:extLst>
              <a:ext uri="{FF2B5EF4-FFF2-40B4-BE49-F238E27FC236}">
                <a16:creationId xmlns:a16="http://schemas.microsoft.com/office/drawing/2014/main" id="{C4FFD9DD-0E4E-4C36-AF85-B3EAD7FE613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E6F4C8-14FA-4405-85EE-ABF53FB0377C}"/>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3782744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E7C28-5DEE-493D-ABAD-38E4F2D75924}"/>
              </a:ext>
            </a:extLst>
          </p:cNvPr>
          <p:cNvSpPr>
            <a:spLocks noGrp="1"/>
          </p:cNvSpPr>
          <p:nvPr>
            <p:ph type="title"/>
          </p:nvPr>
        </p:nvSpPr>
        <p:spPr>
          <a:xfrm>
            <a:off x="1225621" y="1085481"/>
            <a:ext cx="3651180" cy="1657719"/>
          </a:xfrm>
        </p:spPr>
        <p:txBody>
          <a:bodyPr anchor="t"/>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A5E79C5-E567-4F12-96B8-8BBEAE3D8B9F}"/>
              </a:ext>
            </a:extLst>
          </p:cNvPr>
          <p:cNvSpPr>
            <a:spLocks noGrp="1"/>
          </p:cNvSpPr>
          <p:nvPr>
            <p:ph idx="1"/>
          </p:nvPr>
        </p:nvSpPr>
        <p:spPr>
          <a:xfrm>
            <a:off x="5676900" y="1132676"/>
            <a:ext cx="5289480" cy="4728374"/>
          </a:xfrm>
        </p:spPr>
        <p:txBody>
          <a:bodyPr/>
          <a:lstStyle>
            <a:lvl1pPr>
              <a:lnSpc>
                <a:spcPct val="110000"/>
              </a:lnSpc>
              <a:defRPr sz="3200"/>
            </a:lvl1pPr>
            <a:lvl2pPr>
              <a:lnSpc>
                <a:spcPct val="110000"/>
              </a:lnSpc>
              <a:defRPr sz="2800"/>
            </a:lvl2pPr>
            <a:lvl3pPr>
              <a:lnSpc>
                <a:spcPct val="110000"/>
              </a:lnSpc>
              <a:defRPr sz="2400"/>
            </a:lvl3pPr>
            <a:lvl4pPr>
              <a:lnSpc>
                <a:spcPct val="110000"/>
              </a:lnSpc>
              <a:defRPr sz="2000"/>
            </a:lvl4pPr>
            <a:lvl5pPr>
              <a:lnSpc>
                <a:spcPct val="110000"/>
              </a:lnSpc>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33DF7F-0B5C-40CE-A65F-779FA7EFBF1C}"/>
              </a:ext>
            </a:extLst>
          </p:cNvPr>
          <p:cNvSpPr>
            <a:spLocks noGrp="1"/>
          </p:cNvSpPr>
          <p:nvPr>
            <p:ph type="body" sz="half" idx="2"/>
          </p:nvPr>
        </p:nvSpPr>
        <p:spPr>
          <a:xfrm>
            <a:off x="1225621" y="2748406"/>
            <a:ext cx="3651180" cy="31126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22248C-1826-4833-9592-383B5873AECA}"/>
              </a:ext>
            </a:extLst>
          </p:cNvPr>
          <p:cNvSpPr>
            <a:spLocks noGrp="1"/>
          </p:cNvSpPr>
          <p:nvPr>
            <p:ph type="dt" sz="half" idx="10"/>
          </p:nvPr>
        </p:nvSpPr>
        <p:spPr/>
        <p:txBody>
          <a:bodyPr/>
          <a:lstStyle/>
          <a:p>
            <a:fld id="{B6D41BCC-AD73-4203-A5A6-E62EB28B0FE6}" type="datetimeFigureOut">
              <a:rPr lang="en-US" smtClean="0"/>
              <a:t>3/3/2024</a:t>
            </a:fld>
            <a:endParaRPr lang="en-US"/>
          </a:p>
        </p:txBody>
      </p:sp>
      <p:sp>
        <p:nvSpPr>
          <p:cNvPr id="6" name="Footer Placeholder 5">
            <a:extLst>
              <a:ext uri="{FF2B5EF4-FFF2-40B4-BE49-F238E27FC236}">
                <a16:creationId xmlns:a16="http://schemas.microsoft.com/office/drawing/2014/main" id="{E80219DC-2646-42AD-897A-EB765DCBE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F238D7-4EEA-475B-B1CA-C44B89BEA304}"/>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2752594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D65BE-C907-4660-A586-71C6A1D101EC}"/>
              </a:ext>
            </a:extLst>
          </p:cNvPr>
          <p:cNvSpPr>
            <a:spLocks noGrp="1"/>
          </p:cNvSpPr>
          <p:nvPr>
            <p:ph type="title"/>
          </p:nvPr>
        </p:nvSpPr>
        <p:spPr>
          <a:xfrm>
            <a:off x="1219200" y="1085481"/>
            <a:ext cx="3657600" cy="1657719"/>
          </a:xfrm>
        </p:spPr>
        <p:txBody>
          <a:bodyPr anchor="t"/>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44C8A9-67DF-419C-B2FC-3A879CCEF393}"/>
              </a:ext>
            </a:extLst>
          </p:cNvPr>
          <p:cNvSpPr>
            <a:spLocks noGrp="1"/>
          </p:cNvSpPr>
          <p:nvPr>
            <p:ph type="pic" idx="1"/>
          </p:nvPr>
        </p:nvSpPr>
        <p:spPr>
          <a:xfrm>
            <a:off x="5676900" y="1061885"/>
            <a:ext cx="5331069" cy="477556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EDA94A1-3058-402A-9C3F-2F210D91D990}"/>
              </a:ext>
            </a:extLst>
          </p:cNvPr>
          <p:cNvSpPr>
            <a:spLocks noGrp="1"/>
          </p:cNvSpPr>
          <p:nvPr>
            <p:ph type="body" sz="half" idx="2"/>
          </p:nvPr>
        </p:nvSpPr>
        <p:spPr>
          <a:xfrm>
            <a:off x="1219200" y="2748406"/>
            <a:ext cx="3657600" cy="31126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C3CA50-C8D8-4F83-B2F6-BCE825866405}"/>
              </a:ext>
            </a:extLst>
          </p:cNvPr>
          <p:cNvSpPr>
            <a:spLocks noGrp="1"/>
          </p:cNvSpPr>
          <p:nvPr>
            <p:ph type="dt" sz="half" idx="10"/>
          </p:nvPr>
        </p:nvSpPr>
        <p:spPr/>
        <p:txBody>
          <a:bodyPr/>
          <a:lstStyle/>
          <a:p>
            <a:fld id="{B6D41BCC-AD73-4203-A5A6-E62EB28B0FE6}" type="datetimeFigureOut">
              <a:rPr lang="en-US" smtClean="0"/>
              <a:t>3/3/2024</a:t>
            </a:fld>
            <a:endParaRPr lang="en-US"/>
          </a:p>
        </p:txBody>
      </p:sp>
      <p:sp>
        <p:nvSpPr>
          <p:cNvPr id="6" name="Footer Placeholder 5">
            <a:extLst>
              <a:ext uri="{FF2B5EF4-FFF2-40B4-BE49-F238E27FC236}">
                <a16:creationId xmlns:a16="http://schemas.microsoft.com/office/drawing/2014/main" id="{057E5BE3-7B02-4281-BD90-C1FAAF6368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FE256D-ACD5-438F-BA6F-605E5260E2E6}"/>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316132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31A689-589E-4A73-9313-EF44F7E4E6BA}"/>
              </a:ext>
            </a:extLst>
          </p:cNvPr>
          <p:cNvSpPr>
            <a:spLocks noGrp="1"/>
          </p:cNvSpPr>
          <p:nvPr>
            <p:ph type="title"/>
          </p:nvPr>
        </p:nvSpPr>
        <p:spPr>
          <a:xfrm>
            <a:off x="1638299" y="685800"/>
            <a:ext cx="8915402" cy="1371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B2B11B8-9E77-4144-B9C1-FD164D9A11A6}"/>
              </a:ext>
            </a:extLst>
          </p:cNvPr>
          <p:cNvSpPr>
            <a:spLocks noGrp="1"/>
          </p:cNvSpPr>
          <p:nvPr>
            <p:ph type="body" idx="1"/>
          </p:nvPr>
        </p:nvSpPr>
        <p:spPr>
          <a:xfrm>
            <a:off x="1638300" y="2057400"/>
            <a:ext cx="8915402" cy="413725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06E4CC-CF79-4C8D-9E5F-1BB517435A6F}"/>
              </a:ext>
            </a:extLst>
          </p:cNvPr>
          <p:cNvSpPr>
            <a:spLocks noGrp="1"/>
          </p:cNvSpPr>
          <p:nvPr>
            <p:ph type="dt" sz="half" idx="2"/>
          </p:nvPr>
        </p:nvSpPr>
        <p:spPr>
          <a:xfrm rot="5400000">
            <a:off x="-1001475" y="1517536"/>
            <a:ext cx="2801123" cy="365125"/>
          </a:xfrm>
          <a:prstGeom prst="rect">
            <a:avLst/>
          </a:prstGeom>
        </p:spPr>
        <p:txBody>
          <a:bodyPr vert="horz" lIns="91440" tIns="45720" rIns="91440" bIns="45720" rtlCol="0" anchor="ctr"/>
          <a:lstStyle>
            <a:lvl1pPr algn="l">
              <a:defRPr sz="800" cap="all" spc="100" baseline="0">
                <a:solidFill>
                  <a:schemeClr val="tx1"/>
                </a:solidFill>
              </a:defRPr>
            </a:lvl1pPr>
          </a:lstStyle>
          <a:p>
            <a:fld id="{B6D41BCC-AD73-4203-A5A6-E62EB28B0FE6}" type="datetimeFigureOut">
              <a:rPr lang="en-US" smtClean="0"/>
              <a:pPr/>
              <a:t>3/3/2024</a:t>
            </a:fld>
            <a:endParaRPr lang="en-US"/>
          </a:p>
        </p:txBody>
      </p:sp>
      <p:sp>
        <p:nvSpPr>
          <p:cNvPr id="5" name="Footer Placeholder 4">
            <a:extLst>
              <a:ext uri="{FF2B5EF4-FFF2-40B4-BE49-F238E27FC236}">
                <a16:creationId xmlns:a16="http://schemas.microsoft.com/office/drawing/2014/main" id="{E3D79449-05F6-4BC7-95DF-F04E1F161498}"/>
              </a:ext>
            </a:extLst>
          </p:cNvPr>
          <p:cNvSpPr>
            <a:spLocks noGrp="1"/>
          </p:cNvSpPr>
          <p:nvPr>
            <p:ph type="ftr" sz="quarter" idx="3"/>
          </p:nvPr>
        </p:nvSpPr>
        <p:spPr>
          <a:xfrm rot="5400000">
            <a:off x="10118764" y="4237870"/>
            <a:ext cx="3344053" cy="365125"/>
          </a:xfrm>
          <a:prstGeom prst="rect">
            <a:avLst/>
          </a:prstGeom>
        </p:spPr>
        <p:txBody>
          <a:bodyPr vert="horz" lIns="91440" tIns="45720" rIns="91440" bIns="45720" rtlCol="0" anchor="ctr"/>
          <a:lstStyle>
            <a:lvl1pPr algn="r">
              <a:defRPr sz="800" cap="all" spc="1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E9317FE5-2D1F-4ECC-9460-08145C3BB933}"/>
              </a:ext>
            </a:extLst>
          </p:cNvPr>
          <p:cNvSpPr>
            <a:spLocks noGrp="1"/>
          </p:cNvSpPr>
          <p:nvPr>
            <p:ph type="sldNum" sz="quarter" idx="4"/>
          </p:nvPr>
        </p:nvSpPr>
        <p:spPr>
          <a:xfrm>
            <a:off x="11228877" y="6319138"/>
            <a:ext cx="710647" cy="365125"/>
          </a:xfrm>
          <a:prstGeom prst="rect">
            <a:avLst/>
          </a:prstGeom>
        </p:spPr>
        <p:txBody>
          <a:bodyPr vert="horz" lIns="91440" tIns="45720" rIns="91440" bIns="45720" rtlCol="0" anchor="ctr"/>
          <a:lstStyle>
            <a:lvl1pPr algn="r">
              <a:defRPr sz="800" cap="all" spc="100" baseline="0">
                <a:solidFill>
                  <a:schemeClr val="tx1"/>
                </a:solidFill>
              </a:defRPr>
            </a:lvl1pPr>
          </a:lstStyle>
          <a:p>
            <a:fld id="{D637F8FC-4B86-4690-8888-22AB2F781BEF}" type="slidenum">
              <a:rPr lang="en-US" smtClean="0"/>
              <a:pPr/>
              <a:t>‹#›</a:t>
            </a:fld>
            <a:endParaRPr lang="en-US"/>
          </a:p>
        </p:txBody>
      </p:sp>
    </p:spTree>
    <p:extLst>
      <p:ext uri="{BB962C8B-B14F-4D97-AF65-F5344CB8AC3E}">
        <p14:creationId xmlns:p14="http://schemas.microsoft.com/office/powerpoint/2010/main" val="418674364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50292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2344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bmj.com/content/370/bmj.m3164"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Dinesh-Kothandaraman/DSCI-6007-03-Team12.git"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www.vcbay.news/2020/09/14/seattle-based-remote-patient-monitoring-firm-optimize-health-raises-us-15-6m/" TargetMode="External"/><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644DFB53-C7FE-4BC7-BA96-83262BE099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712BC03-09A9-16A6-36CE-D019A4C954F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6554" b="6554"/>
          <a:stretch/>
        </p:blipFill>
        <p:spPr>
          <a:xfrm>
            <a:off x="20" y="18825"/>
            <a:ext cx="12191980" cy="6866457"/>
          </a:xfrm>
          <a:prstGeom prst="rect">
            <a:avLst/>
          </a:prstGeom>
        </p:spPr>
      </p:pic>
      <p:sp>
        <p:nvSpPr>
          <p:cNvPr id="20" name="Rectangle 19">
            <a:extLst>
              <a:ext uri="{FF2B5EF4-FFF2-40B4-BE49-F238E27FC236}">
                <a16:creationId xmlns:a16="http://schemas.microsoft.com/office/drawing/2014/main" id="{1DFC97F8-3858-45EA-B4AE-B3D6F8D715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438400"/>
            <a:ext cx="12191999" cy="4431205"/>
          </a:xfrm>
          <a:prstGeom prst="rect">
            <a:avLst/>
          </a:prstGeom>
          <a:gradFill flip="none" rotWithShape="1">
            <a:gsLst>
              <a:gs pos="0">
                <a:srgbClr val="000000">
                  <a:alpha val="0"/>
                </a:srgbClr>
              </a:gs>
              <a:gs pos="56000">
                <a:srgbClr val="000000">
                  <a:alpha val="53000"/>
                </a:srgbClr>
              </a:gs>
              <a:gs pos="100000">
                <a:srgbClr val="000000">
                  <a:alpha val="67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7E6C4C-C1CE-2BC1-4E37-F52B80E4BDA7}"/>
              </a:ext>
            </a:extLst>
          </p:cNvPr>
          <p:cNvSpPr>
            <a:spLocks noGrp="1"/>
          </p:cNvSpPr>
          <p:nvPr>
            <p:ph type="ctrTitle"/>
          </p:nvPr>
        </p:nvSpPr>
        <p:spPr>
          <a:xfrm>
            <a:off x="800100" y="2748407"/>
            <a:ext cx="6607154" cy="2492136"/>
          </a:xfrm>
        </p:spPr>
        <p:txBody>
          <a:bodyPr>
            <a:normAutofit/>
          </a:bodyPr>
          <a:lstStyle/>
          <a:p>
            <a:pPr>
              <a:lnSpc>
                <a:spcPct val="90000"/>
              </a:lnSpc>
            </a:pPr>
            <a:r>
              <a:rPr lang="en-US" sz="3200">
                <a:solidFill>
                  <a:schemeClr val="bg1"/>
                </a:solidFill>
                <a:ea typeface="+mj-lt"/>
                <a:cs typeface="+mj-lt"/>
              </a:rPr>
              <a:t>Remote Patient Care: Health</a:t>
            </a:r>
            <a:r>
              <a:rPr lang="en-US" sz="3200" b="1">
                <a:solidFill>
                  <a:schemeClr val="bg1"/>
                </a:solidFill>
              </a:rPr>
              <a:t> Monitoring and Adherence</a:t>
            </a:r>
            <a:r>
              <a:rPr lang="en-US" sz="3200">
                <a:solidFill>
                  <a:schemeClr val="bg1"/>
                </a:solidFill>
              </a:rPr>
              <a:t> </a:t>
            </a:r>
            <a:r>
              <a:rPr lang="en-US" sz="3200" b="1">
                <a:solidFill>
                  <a:schemeClr val="bg1"/>
                </a:solidFill>
              </a:rPr>
              <a:t> with </a:t>
            </a:r>
            <a:r>
              <a:rPr lang="en-US" sz="3200">
                <a:solidFill>
                  <a:schemeClr val="bg1"/>
                </a:solidFill>
              </a:rPr>
              <a:t>AWS and IoT.</a:t>
            </a:r>
            <a:br>
              <a:rPr lang="en-US" sz="3200" b="1"/>
            </a:br>
            <a:endParaRPr lang="en-US" sz="3200">
              <a:solidFill>
                <a:schemeClr val="bg1"/>
              </a:solidFill>
            </a:endParaRPr>
          </a:p>
        </p:txBody>
      </p:sp>
      <p:sp>
        <p:nvSpPr>
          <p:cNvPr id="3" name="Subtitle 2">
            <a:extLst>
              <a:ext uri="{FF2B5EF4-FFF2-40B4-BE49-F238E27FC236}">
                <a16:creationId xmlns:a16="http://schemas.microsoft.com/office/drawing/2014/main" id="{A0D56BEB-02D9-3F3F-3003-726B29359A35}"/>
              </a:ext>
            </a:extLst>
          </p:cNvPr>
          <p:cNvSpPr>
            <a:spLocks noGrp="1"/>
          </p:cNvSpPr>
          <p:nvPr>
            <p:ph type="subTitle" idx="1"/>
          </p:nvPr>
        </p:nvSpPr>
        <p:spPr>
          <a:xfrm>
            <a:off x="800100" y="5395117"/>
            <a:ext cx="5748482" cy="777083"/>
          </a:xfrm>
        </p:spPr>
        <p:txBody>
          <a:bodyPr>
            <a:normAutofit/>
          </a:bodyPr>
          <a:lstStyle/>
          <a:p>
            <a:endParaRPr lang="en-US" sz="1600">
              <a:solidFill>
                <a:srgbClr val="FFFFFF"/>
              </a:solidFill>
            </a:endParaRPr>
          </a:p>
        </p:txBody>
      </p:sp>
    </p:spTree>
    <p:extLst>
      <p:ext uri="{BB962C8B-B14F-4D97-AF65-F5344CB8AC3E}">
        <p14:creationId xmlns:p14="http://schemas.microsoft.com/office/powerpoint/2010/main" val="3689223918"/>
      </p:ext>
    </p:extLst>
  </p:cSld>
  <p:clrMapOvr>
    <a:masterClrMapping/>
  </p:clrMapOvr>
  <mc:AlternateContent xmlns:mc="http://schemas.openxmlformats.org/markup-compatibility/2006" xmlns:p14="http://schemas.microsoft.com/office/powerpoint/2010/main">
    <mc:Choice Requires="p14">
      <p:transition spd="slow" p14:dur="2000" advTm="732"/>
    </mc:Choice>
    <mc:Fallback xmlns="">
      <p:transition spd="slow" advTm="7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DB683-7604-2B8A-FB9E-96C0BAB634E7}"/>
              </a:ext>
            </a:extLst>
          </p:cNvPr>
          <p:cNvSpPr>
            <a:spLocks noGrp="1"/>
          </p:cNvSpPr>
          <p:nvPr>
            <p:ph type="title"/>
          </p:nvPr>
        </p:nvSpPr>
        <p:spPr/>
        <p:txBody>
          <a:bodyPr/>
          <a:lstStyle/>
          <a:p>
            <a:endParaRPr lang="en-US"/>
          </a:p>
        </p:txBody>
      </p:sp>
      <p:pic>
        <p:nvPicPr>
          <p:cNvPr id="5" name="Picture 4" descr="Learn Data Science using CRISP-DM Framework | by Durgesh Anand | Analytics  Vidhya | Medium">
            <a:extLst>
              <a:ext uri="{FF2B5EF4-FFF2-40B4-BE49-F238E27FC236}">
                <a16:creationId xmlns:a16="http://schemas.microsoft.com/office/drawing/2014/main" id="{393815FB-D2EE-4421-0FD8-8A4D8C8B7C0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118"/>
          <a:stretch/>
        </p:blipFill>
        <p:spPr bwMode="auto">
          <a:xfrm>
            <a:off x="-9" y="-11604"/>
            <a:ext cx="12191980" cy="68664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6797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D496F58-731B-4833-93F9-53192FC21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5B3A3C-971D-4F24-9512-C9E4590CAD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4" y="-5040"/>
            <a:ext cx="7319004" cy="20624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A64C81-A09C-BEA1-4FA2-9C6DAAEBD70B}"/>
              </a:ext>
            </a:extLst>
          </p:cNvPr>
          <p:cNvSpPr>
            <a:spLocks noGrp="1"/>
          </p:cNvSpPr>
          <p:nvPr>
            <p:ph type="title"/>
          </p:nvPr>
        </p:nvSpPr>
        <p:spPr>
          <a:xfrm>
            <a:off x="798173" y="403798"/>
            <a:ext cx="5678827" cy="1244765"/>
          </a:xfrm>
        </p:spPr>
        <p:txBody>
          <a:bodyPr>
            <a:normAutofit/>
          </a:bodyPr>
          <a:lstStyle/>
          <a:p>
            <a:r>
              <a:rPr lang="en-US" sz="3000" b="1"/>
              <a:t>Business Understanding</a:t>
            </a:r>
            <a:br>
              <a:rPr lang="en-US" sz="3000" b="1"/>
            </a:br>
            <a:endParaRPr lang="en-US" sz="3000"/>
          </a:p>
        </p:txBody>
      </p:sp>
      <p:sp>
        <p:nvSpPr>
          <p:cNvPr id="3" name="Content Placeholder 2">
            <a:extLst>
              <a:ext uri="{FF2B5EF4-FFF2-40B4-BE49-F238E27FC236}">
                <a16:creationId xmlns:a16="http://schemas.microsoft.com/office/drawing/2014/main" id="{E1184A2B-84E0-4791-EA44-FFBDE9581DD5}"/>
              </a:ext>
            </a:extLst>
          </p:cNvPr>
          <p:cNvSpPr>
            <a:spLocks noGrp="1"/>
          </p:cNvSpPr>
          <p:nvPr>
            <p:ph idx="1"/>
          </p:nvPr>
        </p:nvSpPr>
        <p:spPr>
          <a:xfrm>
            <a:off x="8115300" y="685800"/>
            <a:ext cx="3274280" cy="5508859"/>
          </a:xfrm>
        </p:spPr>
        <p:txBody>
          <a:bodyPr>
            <a:normAutofit/>
          </a:bodyPr>
          <a:lstStyle/>
          <a:p>
            <a:pPr>
              <a:lnSpc>
                <a:spcPct val="110000"/>
              </a:lnSpc>
            </a:pPr>
            <a:r>
              <a:rPr lang="en-US" sz="1500" b="1"/>
              <a:t>Objective of Remote Patient Monitoring</a:t>
            </a:r>
            <a:r>
              <a:rPr lang="en-US" sz="1500"/>
              <a:t>: The objective is to implement a remote patient monitoring and treatment adherence system using AWS IoT Analytics, aiming to enhance patient care through real-time health data monitoring, timely interventions, and improved treatment adherence.</a:t>
            </a:r>
          </a:p>
          <a:p>
            <a:pPr>
              <a:lnSpc>
                <a:spcPct val="110000"/>
              </a:lnSpc>
            </a:pPr>
            <a:endParaRPr lang="en-US" sz="1500"/>
          </a:p>
          <a:p>
            <a:pPr>
              <a:lnSpc>
                <a:spcPct val="110000"/>
              </a:lnSpc>
            </a:pPr>
            <a:r>
              <a:rPr lang="en-US" sz="1500" b="1"/>
              <a:t>Stakeholders and Goals</a:t>
            </a:r>
            <a:r>
              <a:rPr lang="en-US" sz="1500"/>
              <a:t>: The stakeholders include patients, healthcare providers, system administrators, and AWS IoT Analytics developers, with the goal of delivering value through effective remote patient care solutions.</a:t>
            </a:r>
          </a:p>
          <a:p>
            <a:pPr>
              <a:lnSpc>
                <a:spcPct val="110000"/>
              </a:lnSpc>
            </a:pPr>
            <a:endParaRPr lang="en-US" sz="1500"/>
          </a:p>
        </p:txBody>
      </p:sp>
      <p:pic>
        <p:nvPicPr>
          <p:cNvPr id="5" name="Picture 4" descr="Digital financial graph">
            <a:extLst>
              <a:ext uri="{FF2B5EF4-FFF2-40B4-BE49-F238E27FC236}">
                <a16:creationId xmlns:a16="http://schemas.microsoft.com/office/drawing/2014/main" id="{C2318E83-CDFA-6388-E08D-9FEFEAB4AD4B}"/>
              </a:ext>
            </a:extLst>
          </p:cNvPr>
          <p:cNvPicPr>
            <a:picLocks noChangeAspect="1"/>
          </p:cNvPicPr>
          <p:nvPr/>
        </p:nvPicPr>
        <p:blipFill rotWithShape="1">
          <a:blip r:embed="rId2"/>
          <a:srcRect l="11909" r="2404"/>
          <a:stretch/>
        </p:blipFill>
        <p:spPr>
          <a:xfrm>
            <a:off x="20" y="2057400"/>
            <a:ext cx="7312859" cy="4800600"/>
          </a:xfrm>
          <a:prstGeom prst="rect">
            <a:avLst/>
          </a:prstGeom>
        </p:spPr>
      </p:pic>
    </p:spTree>
    <p:extLst>
      <p:ext uri="{BB962C8B-B14F-4D97-AF65-F5344CB8AC3E}">
        <p14:creationId xmlns:p14="http://schemas.microsoft.com/office/powerpoint/2010/main" val="3405564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D496F58-731B-4833-93F9-53192FC21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95B3A3C-971D-4F24-9512-C9E4590CAD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4" y="-5040"/>
            <a:ext cx="7319004" cy="20624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BAD6DA-9DB2-04BE-A6ED-6D695FCBF336}"/>
              </a:ext>
            </a:extLst>
          </p:cNvPr>
          <p:cNvSpPr>
            <a:spLocks noGrp="1"/>
          </p:cNvSpPr>
          <p:nvPr>
            <p:ph type="title"/>
          </p:nvPr>
        </p:nvSpPr>
        <p:spPr>
          <a:xfrm>
            <a:off x="798173" y="403798"/>
            <a:ext cx="5678827" cy="1244765"/>
          </a:xfrm>
        </p:spPr>
        <p:txBody>
          <a:bodyPr>
            <a:normAutofit/>
          </a:bodyPr>
          <a:lstStyle/>
          <a:p>
            <a:r>
              <a:rPr lang="en-US"/>
              <a:t>Data Understanding and Preparation</a:t>
            </a:r>
          </a:p>
        </p:txBody>
      </p:sp>
      <p:sp>
        <p:nvSpPr>
          <p:cNvPr id="3" name="Content Placeholder 2">
            <a:extLst>
              <a:ext uri="{FF2B5EF4-FFF2-40B4-BE49-F238E27FC236}">
                <a16:creationId xmlns:a16="http://schemas.microsoft.com/office/drawing/2014/main" id="{A7E7593F-871D-6A73-28F1-86408659AA3A}"/>
              </a:ext>
            </a:extLst>
          </p:cNvPr>
          <p:cNvSpPr>
            <a:spLocks noGrp="1"/>
          </p:cNvSpPr>
          <p:nvPr>
            <p:ph idx="1"/>
          </p:nvPr>
        </p:nvSpPr>
        <p:spPr>
          <a:xfrm>
            <a:off x="8115300" y="685800"/>
            <a:ext cx="3274280" cy="5508859"/>
          </a:xfrm>
        </p:spPr>
        <p:txBody>
          <a:bodyPr>
            <a:normAutofit lnSpcReduction="10000"/>
          </a:bodyPr>
          <a:lstStyle/>
          <a:p>
            <a:pPr>
              <a:lnSpc>
                <a:spcPct val="110000"/>
              </a:lnSpc>
            </a:pPr>
            <a:r>
              <a:rPr lang="en-US" sz="1500" b="1"/>
              <a:t>Data Sources and Exploration: </a:t>
            </a:r>
            <a:r>
              <a:rPr lang="en-US" sz="1500"/>
              <a:t>Patient health data from IoT devices, including vital signs, medication adherence, and activity levels, are collected from AWS IoT and S3. Data exploration involves analyzing data types, sources, quality, and patterns to understand the information scope.</a:t>
            </a:r>
          </a:p>
          <a:p>
            <a:pPr>
              <a:lnSpc>
                <a:spcPct val="110000"/>
              </a:lnSpc>
            </a:pPr>
            <a:r>
              <a:rPr lang="en-US" sz="1600" b="1" kern="100">
                <a:effectLst/>
                <a:ea typeface="Aptos" panose="020B0004020202020204" pitchFamily="34" charset="0"/>
                <a:cs typeface="Arial" panose="020B0604020202020204" pitchFamily="34" charset="0"/>
              </a:rPr>
              <a:t>Data Requirements</a:t>
            </a:r>
            <a:r>
              <a:rPr lang="en-US" sz="1600" kern="100">
                <a:effectLst/>
                <a:ea typeface="Aptos" panose="020B0004020202020204" pitchFamily="34" charset="0"/>
                <a:cs typeface="Arial" panose="020B0604020202020204" pitchFamily="34" charset="0"/>
              </a:rPr>
              <a:t>: Define necessary attributes, collection frequency, and regulatory considerations.</a:t>
            </a:r>
            <a:endParaRPr lang="en-US" sz="1500"/>
          </a:p>
          <a:p>
            <a:pPr>
              <a:lnSpc>
                <a:spcPct val="110000"/>
              </a:lnSpc>
            </a:pPr>
            <a:r>
              <a:rPr lang="en-US" sz="1500" b="1"/>
              <a:t>Data Collection, Cleaning, and Integration</a:t>
            </a:r>
            <a:r>
              <a:rPr lang="en-US" sz="1500"/>
              <a:t>: Secure data transmission, data cleaning, and data integration are essential steps to ensure data quality and uniformity for effective analysis and modeling.</a:t>
            </a:r>
          </a:p>
          <a:p>
            <a:pPr>
              <a:lnSpc>
                <a:spcPct val="110000"/>
              </a:lnSpc>
            </a:pPr>
            <a:endParaRPr lang="en-US" sz="1500"/>
          </a:p>
        </p:txBody>
      </p:sp>
      <p:pic>
        <p:nvPicPr>
          <p:cNvPr id="7" name="Picture 6" descr="A person looking at a large screen&#10;&#10;Description automatically generated">
            <a:extLst>
              <a:ext uri="{FF2B5EF4-FFF2-40B4-BE49-F238E27FC236}">
                <a16:creationId xmlns:a16="http://schemas.microsoft.com/office/drawing/2014/main" id="{9CFEB49A-8438-27E1-4707-5502B6B5DC95}"/>
              </a:ext>
            </a:extLst>
          </p:cNvPr>
          <p:cNvPicPr>
            <a:picLocks noChangeAspect="1"/>
          </p:cNvPicPr>
          <p:nvPr/>
        </p:nvPicPr>
        <p:blipFill rotWithShape="1">
          <a:blip r:embed="rId2">
            <a:extLst>
              <a:ext uri="{28A0092B-C50C-407E-A947-70E740481C1C}">
                <a14:useLocalDpi xmlns:a14="http://schemas.microsoft.com/office/drawing/2010/main" val="0"/>
              </a:ext>
            </a:extLst>
          </a:blip>
          <a:srcRect t="40528" r="-2" b="7775"/>
          <a:stretch/>
        </p:blipFill>
        <p:spPr>
          <a:xfrm>
            <a:off x="20" y="2057400"/>
            <a:ext cx="7312859" cy="4800600"/>
          </a:xfrm>
          <a:prstGeom prst="rect">
            <a:avLst/>
          </a:prstGeom>
        </p:spPr>
      </p:pic>
    </p:spTree>
    <p:extLst>
      <p:ext uri="{BB962C8B-B14F-4D97-AF65-F5344CB8AC3E}">
        <p14:creationId xmlns:p14="http://schemas.microsoft.com/office/powerpoint/2010/main" val="30831600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206" name="Rectangle 8205">
            <a:extLst>
              <a:ext uri="{FF2B5EF4-FFF2-40B4-BE49-F238E27FC236}">
                <a16:creationId xmlns:a16="http://schemas.microsoft.com/office/drawing/2014/main" id="{BD496F58-731B-4833-93F9-53192FC21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7" name="Rectangle 8206">
            <a:extLst>
              <a:ext uri="{FF2B5EF4-FFF2-40B4-BE49-F238E27FC236}">
                <a16:creationId xmlns:a16="http://schemas.microsoft.com/office/drawing/2014/main" id="{195B3A3C-971D-4F24-9512-C9E4590CAD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4" y="-5040"/>
            <a:ext cx="7319004" cy="20624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8764E3-3E2A-7980-3E97-8E9F8BD5D373}"/>
              </a:ext>
            </a:extLst>
          </p:cNvPr>
          <p:cNvSpPr>
            <a:spLocks noGrp="1"/>
          </p:cNvSpPr>
          <p:nvPr>
            <p:ph type="title"/>
          </p:nvPr>
        </p:nvSpPr>
        <p:spPr>
          <a:xfrm>
            <a:off x="159741" y="568555"/>
            <a:ext cx="6770340" cy="1436981"/>
          </a:xfrm>
        </p:spPr>
        <p:txBody>
          <a:bodyPr vert="horz" lIns="91440" tIns="45720" rIns="91440" bIns="45720" rtlCol="0" anchor="ctr">
            <a:noAutofit/>
          </a:bodyPr>
          <a:lstStyle/>
          <a:p>
            <a:r>
              <a:rPr lang="en-US" sz="4000"/>
              <a:t>Modeling and Evaluation</a:t>
            </a:r>
            <a:br>
              <a:rPr lang="en-US" sz="4000"/>
            </a:br>
            <a:endParaRPr lang="en-US" sz="4000"/>
          </a:p>
        </p:txBody>
      </p:sp>
      <p:sp>
        <p:nvSpPr>
          <p:cNvPr id="3" name="Content Placeholder 2">
            <a:extLst>
              <a:ext uri="{FF2B5EF4-FFF2-40B4-BE49-F238E27FC236}">
                <a16:creationId xmlns:a16="http://schemas.microsoft.com/office/drawing/2014/main" id="{B43933ED-AFB1-AFFF-17E8-B5BF4BF5DD28}"/>
              </a:ext>
            </a:extLst>
          </p:cNvPr>
          <p:cNvSpPr>
            <a:spLocks noGrp="1"/>
          </p:cNvSpPr>
          <p:nvPr>
            <p:ph idx="1"/>
          </p:nvPr>
        </p:nvSpPr>
        <p:spPr>
          <a:xfrm>
            <a:off x="7635436" y="468236"/>
            <a:ext cx="4236327" cy="5921527"/>
          </a:xfrm>
        </p:spPr>
        <p:txBody>
          <a:bodyPr>
            <a:normAutofit lnSpcReduction="10000"/>
          </a:bodyPr>
          <a:lstStyle/>
          <a:p>
            <a:pPr marL="0" indent="0">
              <a:lnSpc>
                <a:spcPct val="110000"/>
              </a:lnSpc>
              <a:buNone/>
            </a:pPr>
            <a:endParaRPr lang="en-US" sz="1500"/>
          </a:p>
          <a:p>
            <a:pPr>
              <a:lnSpc>
                <a:spcPct val="110000"/>
              </a:lnSpc>
            </a:pPr>
            <a:r>
              <a:rPr lang="en-US" b="1"/>
              <a:t>Feature Engineering and Model Selection</a:t>
            </a:r>
            <a:r>
              <a:rPr lang="en-US" sz="1500"/>
              <a:t>: Feature engineering involves deriving relevant features, and model selection entails choosing appropriate models, such as anomaly detection or predictive models, using AWS Glue and Amazon Sage Maker.</a:t>
            </a:r>
          </a:p>
          <a:p>
            <a:pPr>
              <a:lnSpc>
                <a:spcPct val="110000"/>
              </a:lnSpc>
            </a:pPr>
            <a:endParaRPr lang="en-US" sz="1500"/>
          </a:p>
          <a:p>
            <a:pPr marL="0" marR="0">
              <a:lnSpc>
                <a:spcPct val="115000"/>
              </a:lnSpc>
              <a:spcBef>
                <a:spcPts val="0"/>
              </a:spcBef>
              <a:spcAft>
                <a:spcPts val="800"/>
              </a:spcAft>
            </a:pPr>
            <a:r>
              <a:rPr lang="en-US" sz="2000" b="1"/>
              <a:t>Model Training and Evaluation: </a:t>
            </a:r>
          </a:p>
          <a:p>
            <a:pPr marL="0" marR="0">
              <a:lnSpc>
                <a:spcPct val="115000"/>
              </a:lnSpc>
              <a:spcBef>
                <a:spcPts val="0"/>
              </a:spcBef>
              <a:spcAft>
                <a:spcPts val="800"/>
              </a:spcAft>
            </a:pPr>
            <a:r>
              <a:rPr lang="en-US" sz="1600" kern="100">
                <a:effectLst/>
                <a:ea typeface="Aptos" panose="020B0004020202020204" pitchFamily="34" charset="0"/>
                <a:cs typeface="Arial" panose="020B0604020202020204" pitchFamily="34" charset="0"/>
              </a:rPr>
              <a:t>Model Performance: Assess accuracy, precision, recall, and F1-score metrics (Amazon Sage Maker).</a:t>
            </a:r>
          </a:p>
          <a:p>
            <a:pPr marL="0" marR="0">
              <a:lnSpc>
                <a:spcPct val="115000"/>
              </a:lnSpc>
              <a:spcBef>
                <a:spcPts val="0"/>
              </a:spcBef>
              <a:spcAft>
                <a:spcPts val="800"/>
              </a:spcAft>
            </a:pPr>
            <a:r>
              <a:rPr lang="en-US" sz="1600" kern="100">
                <a:effectLst/>
                <a:ea typeface="Aptos" panose="020B0004020202020204" pitchFamily="34" charset="0"/>
                <a:cs typeface="Arial" panose="020B0604020202020204" pitchFamily="34" charset="0"/>
              </a:rPr>
              <a:t>Business Impact: Evaluate model predictions' potential impact on patient health and adherence rates.</a:t>
            </a:r>
          </a:p>
          <a:p>
            <a:pPr marL="0" marR="0">
              <a:lnSpc>
                <a:spcPct val="115000"/>
              </a:lnSpc>
              <a:spcBef>
                <a:spcPts val="0"/>
              </a:spcBef>
              <a:spcAft>
                <a:spcPts val="800"/>
              </a:spcAft>
            </a:pPr>
            <a:r>
              <a:rPr lang="en-US" sz="1600" kern="100">
                <a:effectLst/>
                <a:ea typeface="Aptos" panose="020B0004020202020204" pitchFamily="34" charset="0"/>
                <a:cs typeface="Arial" panose="020B0604020202020204" pitchFamily="34" charset="0"/>
              </a:rPr>
              <a:t>Feedback: Collect feedback for model refinement from healthcare providers and patients</a:t>
            </a:r>
            <a:r>
              <a:rPr lang="en-US" sz="1600" kern="100">
                <a:effectLst/>
                <a:latin typeface="Arial" panose="020B0604020202020204" pitchFamily="34" charset="0"/>
                <a:ea typeface="Aptos" panose="020B0004020202020204" pitchFamily="34" charset="0"/>
                <a:cs typeface="Arial" panose="020B0604020202020204" pitchFamily="34" charset="0"/>
              </a:rPr>
              <a:t>.</a:t>
            </a:r>
            <a:endParaRPr lang="en-US" sz="1500"/>
          </a:p>
          <a:p>
            <a:pPr>
              <a:lnSpc>
                <a:spcPct val="110000"/>
              </a:lnSpc>
            </a:pPr>
            <a:endParaRPr lang="en-US" sz="1500"/>
          </a:p>
        </p:txBody>
      </p:sp>
      <p:pic>
        <p:nvPicPr>
          <p:cNvPr id="8194" name="Picture 2" descr="8,954 Machine Learning Models Images, Stock Photos, 3D objects, &amp; Vectors |  Shutterstock">
            <a:extLst>
              <a:ext uri="{FF2B5EF4-FFF2-40B4-BE49-F238E27FC236}">
                <a16:creationId xmlns:a16="http://schemas.microsoft.com/office/drawing/2014/main" id="{6DDEE35A-C533-C862-B3B9-7448B287CC9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608" b="7856"/>
          <a:stretch/>
        </p:blipFill>
        <p:spPr bwMode="auto">
          <a:xfrm>
            <a:off x="-18844" y="1966250"/>
            <a:ext cx="7312859" cy="4982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8557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72" name="Rectangle 5171">
            <a:extLst>
              <a:ext uri="{FF2B5EF4-FFF2-40B4-BE49-F238E27FC236}">
                <a16:creationId xmlns:a16="http://schemas.microsoft.com/office/drawing/2014/main" id="{BD496F58-731B-4833-93F9-53192FC21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74" name="Rectangle 5173">
            <a:extLst>
              <a:ext uri="{FF2B5EF4-FFF2-40B4-BE49-F238E27FC236}">
                <a16:creationId xmlns:a16="http://schemas.microsoft.com/office/drawing/2014/main" id="{195B3A3C-971D-4F24-9512-C9E4590CAD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4" y="-5040"/>
            <a:ext cx="7319004" cy="20624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704E8-C78C-465D-B5BA-CE753C352DF6}"/>
              </a:ext>
            </a:extLst>
          </p:cNvPr>
          <p:cNvSpPr>
            <a:spLocks noGrp="1"/>
          </p:cNvSpPr>
          <p:nvPr>
            <p:ph type="title"/>
          </p:nvPr>
        </p:nvSpPr>
        <p:spPr>
          <a:xfrm>
            <a:off x="798173" y="403798"/>
            <a:ext cx="5678827" cy="1244765"/>
          </a:xfrm>
        </p:spPr>
        <p:txBody>
          <a:bodyPr>
            <a:normAutofit/>
          </a:bodyPr>
          <a:lstStyle/>
          <a:p>
            <a:pPr>
              <a:lnSpc>
                <a:spcPct val="90000"/>
              </a:lnSpc>
            </a:pPr>
            <a:r>
              <a:rPr lang="en-US" sz="2700" dirty="0"/>
              <a:t>Leveraging Machine Learning for Proactive Health care delivery.</a:t>
            </a:r>
          </a:p>
        </p:txBody>
      </p:sp>
      <p:sp>
        <p:nvSpPr>
          <p:cNvPr id="3" name="Content Placeholder 2">
            <a:extLst>
              <a:ext uri="{FF2B5EF4-FFF2-40B4-BE49-F238E27FC236}">
                <a16:creationId xmlns:a16="http://schemas.microsoft.com/office/drawing/2014/main" id="{864E2B3D-8C89-9F92-270D-AE7CD5C64E4B}"/>
              </a:ext>
            </a:extLst>
          </p:cNvPr>
          <p:cNvSpPr>
            <a:spLocks noGrp="1"/>
          </p:cNvSpPr>
          <p:nvPr>
            <p:ph idx="1"/>
          </p:nvPr>
        </p:nvSpPr>
        <p:spPr>
          <a:xfrm>
            <a:off x="8115300" y="685800"/>
            <a:ext cx="3274280" cy="5508859"/>
          </a:xfrm>
        </p:spPr>
        <p:txBody>
          <a:bodyPr>
            <a:normAutofit lnSpcReduction="10000"/>
          </a:bodyPr>
          <a:lstStyle/>
          <a:p>
            <a:pPr>
              <a:lnSpc>
                <a:spcPct val="110000"/>
              </a:lnSpc>
            </a:pPr>
            <a:r>
              <a:rPr lang="en-US" sz="1200" b="1" dirty="0"/>
              <a:t>Predictive Analytics for Health Monitoring</a:t>
            </a:r>
            <a:r>
              <a:rPr lang="en-US" sz="1200" dirty="0"/>
              <a:t>: Machine learning algorithms can analyze real-time health data to identify patterns, trends, and potential health risks. This proactive approach to health issue identification enables early intervention, personalized care plans, and improved patient outcomes.</a:t>
            </a:r>
          </a:p>
          <a:p>
            <a:pPr>
              <a:lnSpc>
                <a:spcPct val="110000"/>
              </a:lnSpc>
            </a:pPr>
            <a:endParaRPr lang="en-US" sz="1200"/>
          </a:p>
          <a:p>
            <a:pPr>
              <a:lnSpc>
                <a:spcPct val="110000"/>
              </a:lnSpc>
            </a:pPr>
            <a:r>
              <a:rPr lang="en-US" sz="1200" b="1" dirty="0"/>
              <a:t>Personalized Care Recommendations: </a:t>
            </a:r>
            <a:r>
              <a:rPr lang="en-US" sz="1200" dirty="0"/>
              <a:t>Machine learning models can generate personalized care recommendations based on individual health data, optimizing treatment plans and interventions. This tailored approach to healthcare can enhance patient adherence and overall health management.</a:t>
            </a:r>
          </a:p>
          <a:p>
            <a:pPr>
              <a:lnSpc>
                <a:spcPct val="110000"/>
              </a:lnSpc>
            </a:pPr>
            <a:endParaRPr lang="en-US" sz="1200"/>
          </a:p>
          <a:p>
            <a:pPr>
              <a:lnSpc>
                <a:spcPct val="110000"/>
              </a:lnSpc>
            </a:pPr>
            <a:r>
              <a:rPr lang="en-US" sz="1200" b="1" dirty="0"/>
              <a:t>Empowering Healthcare Providers</a:t>
            </a:r>
            <a:r>
              <a:rPr lang="en-US" sz="1200" dirty="0"/>
              <a:t>: Machine learning empowers healthcare providers with advanced tools for predictive health monitoring, enabling them to proactively address emerging health issues, reduce complications, and optimize resource allocation.</a:t>
            </a:r>
          </a:p>
          <a:p>
            <a:pPr>
              <a:lnSpc>
                <a:spcPct val="110000"/>
              </a:lnSpc>
            </a:pPr>
            <a:endParaRPr lang="en-US" sz="1200"/>
          </a:p>
        </p:txBody>
      </p:sp>
      <p:pic>
        <p:nvPicPr>
          <p:cNvPr id="5122" name="Picture 2" descr="Infographic Data Mining Photos and Images &amp; Pictures | Shutterstock">
            <a:extLst>
              <a:ext uri="{FF2B5EF4-FFF2-40B4-BE49-F238E27FC236}">
                <a16:creationId xmlns:a16="http://schemas.microsoft.com/office/drawing/2014/main" id="{F7F72599-8FCE-C813-181D-92C9AAA8A33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016" r="-1" b="9364"/>
          <a:stretch/>
        </p:blipFill>
        <p:spPr bwMode="auto">
          <a:xfrm>
            <a:off x="-3804" y="2062440"/>
            <a:ext cx="7312859"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34145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D6F32E3C-89AF-44C3-84CD-7F43B8448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mputer script on a screen">
            <a:extLst>
              <a:ext uri="{FF2B5EF4-FFF2-40B4-BE49-F238E27FC236}">
                <a16:creationId xmlns:a16="http://schemas.microsoft.com/office/drawing/2014/main" id="{604952B7-B01B-7D73-CDE3-0793DD629F1C}"/>
              </a:ext>
            </a:extLst>
          </p:cNvPr>
          <p:cNvPicPr>
            <a:picLocks noChangeAspect="1"/>
          </p:cNvPicPr>
          <p:nvPr/>
        </p:nvPicPr>
        <p:blipFill rotWithShape="1">
          <a:blip r:embed="rId2"/>
          <a:srcRect r="28822" b="-1"/>
          <a:stretch/>
        </p:blipFill>
        <p:spPr>
          <a:xfrm>
            <a:off x="20" y="10"/>
            <a:ext cx="7312860" cy="6857990"/>
          </a:xfrm>
          <a:prstGeom prst="rect">
            <a:avLst/>
          </a:prstGeom>
        </p:spPr>
      </p:pic>
      <p:sp>
        <p:nvSpPr>
          <p:cNvPr id="55" name="Rectangle 54">
            <a:extLst>
              <a:ext uri="{FF2B5EF4-FFF2-40B4-BE49-F238E27FC236}">
                <a16:creationId xmlns:a16="http://schemas.microsoft.com/office/drawing/2014/main" id="{30FEABFD-EE45-4EE1-B613-050A94A13E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6600" y="1371600"/>
            <a:ext cx="4038600" cy="411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BCFF7FBB-07D4-455F-995B-60B11F8862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15200" y="1371600"/>
            <a:ext cx="4876800" cy="4114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2C0DFA-9E80-B8C2-F632-4E0824595B2B}"/>
              </a:ext>
            </a:extLst>
          </p:cNvPr>
          <p:cNvSpPr>
            <a:spLocks noGrp="1"/>
          </p:cNvSpPr>
          <p:nvPr>
            <p:ph type="title"/>
          </p:nvPr>
        </p:nvSpPr>
        <p:spPr>
          <a:xfrm>
            <a:off x="3930608" y="2079860"/>
            <a:ext cx="2860276" cy="2743200"/>
          </a:xfrm>
        </p:spPr>
        <p:txBody>
          <a:bodyPr anchor="t">
            <a:normAutofit/>
          </a:bodyPr>
          <a:lstStyle/>
          <a:p>
            <a:r>
              <a:rPr lang="en-US"/>
              <a:t>Deployment &amp;</a:t>
            </a:r>
            <a:br>
              <a:rPr lang="en-US"/>
            </a:br>
            <a:r>
              <a:rPr lang="en-US"/>
              <a:t>Monitoring</a:t>
            </a:r>
            <a:br>
              <a:rPr lang="en-US"/>
            </a:br>
            <a:endParaRPr lang="en-US"/>
          </a:p>
        </p:txBody>
      </p:sp>
      <p:sp>
        <p:nvSpPr>
          <p:cNvPr id="3" name="Content Placeholder 2">
            <a:extLst>
              <a:ext uri="{FF2B5EF4-FFF2-40B4-BE49-F238E27FC236}">
                <a16:creationId xmlns:a16="http://schemas.microsoft.com/office/drawing/2014/main" id="{2000034B-0ED4-4EBA-484F-964CA9C492FF}"/>
              </a:ext>
            </a:extLst>
          </p:cNvPr>
          <p:cNvSpPr>
            <a:spLocks noGrp="1"/>
          </p:cNvSpPr>
          <p:nvPr>
            <p:ph idx="1"/>
          </p:nvPr>
        </p:nvSpPr>
        <p:spPr>
          <a:xfrm>
            <a:off x="7709836" y="2079860"/>
            <a:ext cx="3679744" cy="3088906"/>
          </a:xfrm>
        </p:spPr>
        <p:txBody>
          <a:bodyPr>
            <a:normAutofit fontScale="92500" lnSpcReduction="10000"/>
          </a:bodyPr>
          <a:lstStyle/>
          <a:p>
            <a:pPr>
              <a:lnSpc>
                <a:spcPct val="110000"/>
              </a:lnSpc>
            </a:pPr>
            <a:r>
              <a:rPr lang="en-US" sz="1600" b="1"/>
              <a:t>System Integration, User Training and Monitoring.</a:t>
            </a:r>
          </a:p>
          <a:p>
            <a:pPr>
              <a:lnSpc>
                <a:spcPct val="110000"/>
              </a:lnSpc>
            </a:pPr>
            <a:r>
              <a:rPr lang="en-US" sz="1500"/>
              <a:t>Integrating Models into AWS IoT Analytics for real-time monitoring, providing training and documentation for healthcare providers, and establishing mechanisms for tracking system performance and user feedback.</a:t>
            </a:r>
          </a:p>
          <a:p>
            <a:pPr>
              <a:lnSpc>
                <a:spcPct val="110000"/>
              </a:lnSpc>
            </a:pPr>
            <a:r>
              <a:rPr lang="en-US" sz="1600" kern="100">
                <a:effectLst/>
                <a:latin typeface="Arial" panose="020B0604020202020204" pitchFamily="34" charset="0"/>
                <a:ea typeface="Aptos" panose="020B0004020202020204" pitchFamily="34" charset="0"/>
                <a:cs typeface="Arial" panose="020B0604020202020204" pitchFamily="34" charset="0"/>
              </a:rPr>
              <a:t>Monitoring</a:t>
            </a:r>
            <a:r>
              <a:rPr lang="en-US" sz="1600" kern="100">
                <a:effectLst/>
                <a:ea typeface="Aptos" panose="020B0004020202020204" pitchFamily="34" charset="0"/>
                <a:cs typeface="Arial" panose="020B0604020202020204" pitchFamily="34" charset="0"/>
              </a:rPr>
              <a:t>: </a:t>
            </a:r>
            <a:r>
              <a:rPr lang="en-US" sz="1500" kern="100">
                <a:effectLst/>
                <a:ea typeface="Aptos" panose="020B0004020202020204" pitchFamily="34" charset="0"/>
                <a:cs typeface="Arial" panose="020B0604020202020204" pitchFamily="34" charset="0"/>
              </a:rPr>
              <a:t>Establish mechanisms for tracking system performance, data integrity, and user feedback (CloudWatch, AWS IoT Analytics).</a:t>
            </a:r>
          </a:p>
          <a:p>
            <a:pPr>
              <a:lnSpc>
                <a:spcPct val="110000"/>
              </a:lnSpc>
            </a:pPr>
            <a:endParaRPr lang="en-US" sz="1500"/>
          </a:p>
        </p:txBody>
      </p:sp>
    </p:spTree>
    <p:extLst>
      <p:ext uri="{BB962C8B-B14F-4D97-AF65-F5344CB8AC3E}">
        <p14:creationId xmlns:p14="http://schemas.microsoft.com/office/powerpoint/2010/main" val="32223079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0FE9CC2-BA24-47CD-AE5E-A6BB2A464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840EA77-E10C-4170-BBB0-CE0419050F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57400"/>
            <a:ext cx="5676900" cy="274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8EE3CA-F2DA-88FA-5C0A-2215DE4F3FD5}"/>
              </a:ext>
            </a:extLst>
          </p:cNvPr>
          <p:cNvSpPr>
            <a:spLocks noGrp="1"/>
          </p:cNvSpPr>
          <p:nvPr>
            <p:ph type="title"/>
          </p:nvPr>
        </p:nvSpPr>
        <p:spPr>
          <a:xfrm>
            <a:off x="800100" y="2446215"/>
            <a:ext cx="4209562" cy="1977294"/>
          </a:xfrm>
        </p:spPr>
        <p:txBody>
          <a:bodyPr anchor="ctr">
            <a:normAutofit/>
          </a:bodyPr>
          <a:lstStyle/>
          <a:p>
            <a:r>
              <a:rPr lang="en-US"/>
              <a:t>THANK YOU!</a:t>
            </a:r>
          </a:p>
        </p:txBody>
      </p:sp>
      <p:sp>
        <p:nvSpPr>
          <p:cNvPr id="4" name="Content Placeholder 3">
            <a:extLst>
              <a:ext uri="{FF2B5EF4-FFF2-40B4-BE49-F238E27FC236}">
                <a16:creationId xmlns:a16="http://schemas.microsoft.com/office/drawing/2014/main" id="{2BB8F1A7-9CA6-1056-53DF-9DDE4507D1E7}"/>
              </a:ext>
            </a:extLst>
          </p:cNvPr>
          <p:cNvSpPr txBox="1">
            <a:spLocks noGrp="1"/>
          </p:cNvSpPr>
          <p:nvPr>
            <p:ph idx="1"/>
          </p:nvPr>
        </p:nvSpPr>
        <p:spPr>
          <a:xfrm>
            <a:off x="7315200" y="685800"/>
            <a:ext cx="4076700" cy="5486399"/>
          </a:xfrm>
          <a:prstGeom prst="rect">
            <a:avLst/>
          </a:prstGeom>
        </p:spPr>
        <p:txBody>
          <a:bodyPr anchor="ctr">
            <a:normAutofit/>
          </a:bodyPr>
          <a:lstStyle/>
          <a:p>
            <a:pPr marL="0" marR="0">
              <a:spcBef>
                <a:spcPts val="0"/>
              </a:spcBef>
              <a:spcAft>
                <a:spcPts val="800"/>
              </a:spcAft>
            </a:pPr>
            <a:r>
              <a:rPr lang="en-US" kern="100">
                <a:effectLst/>
                <a:latin typeface="Arial" panose="020B0604020202020204" pitchFamily="34" charset="0"/>
                <a:ea typeface="Aptos" panose="020B0004020202020204" pitchFamily="34" charset="0"/>
                <a:cs typeface="Arial" panose="020B0604020202020204" pitchFamily="34" charset="0"/>
                <a:hlinkClick r:id="rId2"/>
              </a:rPr>
              <a:t>This is Our </a:t>
            </a:r>
            <a:r>
              <a:rPr lang="en-US" kern="100" err="1">
                <a:effectLst/>
                <a:latin typeface="Arial" panose="020B0604020202020204" pitchFamily="34" charset="0"/>
                <a:ea typeface="Aptos" panose="020B0004020202020204" pitchFamily="34" charset="0"/>
                <a:cs typeface="Arial" panose="020B0604020202020204" pitchFamily="34" charset="0"/>
                <a:hlinkClick r:id="rId2"/>
              </a:rPr>
              <a:t>Github</a:t>
            </a:r>
            <a:r>
              <a:rPr lang="en-US" kern="100">
                <a:effectLst/>
                <a:latin typeface="Arial" panose="020B0604020202020204" pitchFamily="34" charset="0"/>
                <a:ea typeface="Aptos" panose="020B0004020202020204" pitchFamily="34" charset="0"/>
                <a:cs typeface="Arial" panose="020B0604020202020204" pitchFamily="34" charset="0"/>
                <a:hlinkClick r:id="rId2"/>
              </a:rPr>
              <a:t> Repository!</a:t>
            </a:r>
          </a:p>
          <a:p>
            <a:pPr marL="0" marR="0">
              <a:spcBef>
                <a:spcPts val="0"/>
              </a:spcBef>
              <a:spcAft>
                <a:spcPts val="800"/>
              </a:spcAft>
            </a:pPr>
            <a:r>
              <a:rPr lang="en-US" kern="100">
                <a:effectLst/>
                <a:latin typeface="Arial" panose="020B0604020202020204" pitchFamily="34" charset="0"/>
                <a:ea typeface="Aptos" panose="020B0004020202020204" pitchFamily="34" charset="0"/>
                <a:cs typeface="Arial" panose="020B0604020202020204" pitchFamily="34" charset="0"/>
                <a:hlinkClick r:id="rId2"/>
              </a:rPr>
              <a:t>https://github.com/Dinesh-Kothandaraman/DSCI-6007-03-Team12.git</a:t>
            </a:r>
            <a:endParaRPr lang="en-US" kern="100">
              <a:effectLst/>
              <a:latin typeface="Arial" panose="020B06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580281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44DFB53-C7FE-4BC7-BA96-83262BE099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One in a crowd">
            <a:extLst>
              <a:ext uri="{FF2B5EF4-FFF2-40B4-BE49-F238E27FC236}">
                <a16:creationId xmlns:a16="http://schemas.microsoft.com/office/drawing/2014/main" id="{BD803D04-A0B5-655C-7913-85B969119065}"/>
              </a:ext>
            </a:extLst>
          </p:cNvPr>
          <p:cNvPicPr>
            <a:picLocks noChangeAspect="1"/>
          </p:cNvPicPr>
          <p:nvPr/>
        </p:nvPicPr>
        <p:blipFill rotWithShape="1">
          <a:blip r:embed="rId2"/>
          <a:srcRect t="7687" b="17220"/>
          <a:stretch/>
        </p:blipFill>
        <p:spPr>
          <a:xfrm>
            <a:off x="20" y="-8457"/>
            <a:ext cx="12191980" cy="6866457"/>
          </a:xfrm>
          <a:prstGeom prst="rect">
            <a:avLst/>
          </a:prstGeom>
        </p:spPr>
      </p:pic>
      <p:sp>
        <p:nvSpPr>
          <p:cNvPr id="11" name="Rectangle 10">
            <a:extLst>
              <a:ext uri="{FF2B5EF4-FFF2-40B4-BE49-F238E27FC236}">
                <a16:creationId xmlns:a16="http://schemas.microsoft.com/office/drawing/2014/main" id="{1DFC97F8-3858-45EA-B4AE-B3D6F8D715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438400"/>
            <a:ext cx="12191999" cy="4431205"/>
          </a:xfrm>
          <a:prstGeom prst="rect">
            <a:avLst/>
          </a:prstGeom>
          <a:gradFill flip="none" rotWithShape="1">
            <a:gsLst>
              <a:gs pos="0">
                <a:srgbClr val="000000">
                  <a:alpha val="0"/>
                </a:srgbClr>
              </a:gs>
              <a:gs pos="56000">
                <a:srgbClr val="000000">
                  <a:alpha val="53000"/>
                </a:srgbClr>
              </a:gs>
              <a:gs pos="100000">
                <a:srgbClr val="000000">
                  <a:alpha val="67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A0179F-9396-708C-CABF-F2266EBFCB51}"/>
              </a:ext>
            </a:extLst>
          </p:cNvPr>
          <p:cNvSpPr>
            <a:spLocks noGrp="1"/>
          </p:cNvSpPr>
          <p:nvPr>
            <p:ph type="title"/>
          </p:nvPr>
        </p:nvSpPr>
        <p:spPr>
          <a:xfrm>
            <a:off x="800100" y="2748407"/>
            <a:ext cx="5748482" cy="2492136"/>
          </a:xfrm>
        </p:spPr>
        <p:txBody>
          <a:bodyPr vert="horz" lIns="91440" tIns="45720" rIns="91440" bIns="45720" rtlCol="0" anchor="b">
            <a:normAutofit/>
          </a:bodyPr>
          <a:lstStyle/>
          <a:p>
            <a:r>
              <a:rPr lang="en-US">
                <a:solidFill>
                  <a:srgbClr val="FFFFFF"/>
                </a:solidFill>
              </a:rPr>
              <a:t>      Team-12</a:t>
            </a:r>
          </a:p>
        </p:txBody>
      </p:sp>
      <p:sp>
        <p:nvSpPr>
          <p:cNvPr id="7" name="TextBox 6">
            <a:extLst>
              <a:ext uri="{FF2B5EF4-FFF2-40B4-BE49-F238E27FC236}">
                <a16:creationId xmlns:a16="http://schemas.microsoft.com/office/drawing/2014/main" id="{251CD083-BBC2-1FCC-8B2D-D7EECE7250D3}"/>
              </a:ext>
            </a:extLst>
          </p:cNvPr>
          <p:cNvSpPr txBox="1"/>
          <p:nvPr/>
        </p:nvSpPr>
        <p:spPr>
          <a:xfrm>
            <a:off x="4800740" y="661002"/>
            <a:ext cx="2590517" cy="830997"/>
          </a:xfrm>
          <a:prstGeom prst="rect">
            <a:avLst/>
          </a:prstGeom>
          <a:noFill/>
        </p:spPr>
        <p:txBody>
          <a:bodyPr wrap="none" rtlCol="0">
            <a:spAutoFit/>
          </a:bodyPr>
          <a:lstStyle/>
          <a:p>
            <a:r>
              <a:rPr lang="en-US" sz="4800" b="1">
                <a:solidFill>
                  <a:schemeClr val="bg1"/>
                </a:solidFill>
              </a:rPr>
              <a:t>Team-12</a:t>
            </a:r>
          </a:p>
        </p:txBody>
      </p:sp>
      <p:pic>
        <p:nvPicPr>
          <p:cNvPr id="10" name="Picture 9" descr="A collage of a person&#10;&#10;Description automatically generated">
            <a:extLst>
              <a:ext uri="{FF2B5EF4-FFF2-40B4-BE49-F238E27FC236}">
                <a16:creationId xmlns:a16="http://schemas.microsoft.com/office/drawing/2014/main" id="{FE5431C6-92E0-23DE-5D9F-752A36374A26}"/>
              </a:ext>
            </a:extLst>
          </p:cNvPr>
          <p:cNvPicPr>
            <a:picLocks noChangeAspect="1"/>
          </p:cNvPicPr>
          <p:nvPr/>
        </p:nvPicPr>
        <p:blipFill>
          <a:blip r:embed="rId3"/>
          <a:stretch>
            <a:fillRect/>
          </a:stretch>
        </p:blipFill>
        <p:spPr>
          <a:xfrm>
            <a:off x="0" y="1488114"/>
            <a:ext cx="12192000" cy="4532012"/>
          </a:xfrm>
          <a:prstGeom prst="rect">
            <a:avLst/>
          </a:prstGeom>
        </p:spPr>
      </p:pic>
    </p:spTree>
    <p:extLst>
      <p:ext uri="{BB962C8B-B14F-4D97-AF65-F5344CB8AC3E}">
        <p14:creationId xmlns:p14="http://schemas.microsoft.com/office/powerpoint/2010/main" val="26437119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7" name="Rectangle 12296">
            <a:extLst>
              <a:ext uri="{FF2B5EF4-FFF2-40B4-BE49-F238E27FC236}">
                <a16:creationId xmlns:a16="http://schemas.microsoft.com/office/drawing/2014/main" id="{BD496F58-731B-4833-93F9-53192FC21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99" name="Rectangle 12298">
            <a:extLst>
              <a:ext uri="{FF2B5EF4-FFF2-40B4-BE49-F238E27FC236}">
                <a16:creationId xmlns:a16="http://schemas.microsoft.com/office/drawing/2014/main" id="{195B3A3C-971D-4F24-9512-C9E4590CAD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4" y="-5040"/>
            <a:ext cx="7319004" cy="20624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7EED36-BF21-E0ED-1250-BD42FFCE43EF}"/>
              </a:ext>
            </a:extLst>
          </p:cNvPr>
          <p:cNvSpPr>
            <a:spLocks noGrp="1"/>
          </p:cNvSpPr>
          <p:nvPr>
            <p:ph type="title"/>
          </p:nvPr>
        </p:nvSpPr>
        <p:spPr>
          <a:xfrm>
            <a:off x="798173" y="403798"/>
            <a:ext cx="4539260" cy="1162387"/>
          </a:xfrm>
        </p:spPr>
        <p:txBody>
          <a:bodyPr>
            <a:normAutofit/>
          </a:bodyPr>
          <a:lstStyle/>
          <a:p>
            <a:r>
              <a:rPr lang="en-US" sz="3600"/>
              <a:t>Brief Overview</a:t>
            </a:r>
          </a:p>
        </p:txBody>
      </p:sp>
      <p:pic>
        <p:nvPicPr>
          <p:cNvPr id="12292" name="Picture 4" descr="Medical tech science, ai health technology with surgical doctor on  telehealth, telemedicine and iot global healthcare service analyzing online  patient health record information data in hospital lab Stock Photo | Adobe  Stock">
            <a:extLst>
              <a:ext uri="{FF2B5EF4-FFF2-40B4-BE49-F238E27FC236}">
                <a16:creationId xmlns:a16="http://schemas.microsoft.com/office/drawing/2014/main" id="{81E295C3-109B-B62F-0D7E-57F4E76B6E8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820" t="-80" b="1"/>
          <a:stretch/>
        </p:blipFill>
        <p:spPr bwMode="auto">
          <a:xfrm>
            <a:off x="0" y="1972733"/>
            <a:ext cx="7312880" cy="488526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5" name="Content Placeholder 19">
            <a:extLst>
              <a:ext uri="{FF2B5EF4-FFF2-40B4-BE49-F238E27FC236}">
                <a16:creationId xmlns:a16="http://schemas.microsoft.com/office/drawing/2014/main" id="{BA3FEA30-3D5F-130B-03B1-0E15FF82AF7D}"/>
              </a:ext>
            </a:extLst>
          </p:cNvPr>
          <p:cNvGraphicFramePr>
            <a:graphicFrameLocks noGrp="1"/>
          </p:cNvGraphicFramePr>
          <p:nvPr>
            <p:ph idx="1"/>
            <p:extLst>
              <p:ext uri="{D42A27DB-BD31-4B8C-83A1-F6EECF244321}">
                <p14:modId xmlns:p14="http://schemas.microsoft.com/office/powerpoint/2010/main" val="2202183766"/>
              </p:ext>
            </p:extLst>
          </p:nvPr>
        </p:nvGraphicFramePr>
        <p:xfrm>
          <a:off x="7793567" y="331787"/>
          <a:ext cx="4076700" cy="6194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35493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85" name="Rectangle 11284">
            <a:extLst>
              <a:ext uri="{FF2B5EF4-FFF2-40B4-BE49-F238E27FC236}">
                <a16:creationId xmlns:a16="http://schemas.microsoft.com/office/drawing/2014/main" id="{CDABA077-5650-4194-91A9-0181927D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87" name="Rectangle 11286">
            <a:extLst>
              <a:ext uri="{FF2B5EF4-FFF2-40B4-BE49-F238E27FC236}">
                <a16:creationId xmlns:a16="http://schemas.microsoft.com/office/drawing/2014/main" id="{7A4E7FFF-D33D-499B-85BF-6EBA5D5FB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89" name="Rectangle 11288">
            <a:extLst>
              <a:ext uri="{FF2B5EF4-FFF2-40B4-BE49-F238E27FC236}">
                <a16:creationId xmlns:a16="http://schemas.microsoft.com/office/drawing/2014/main" id="{0B1402E7-5138-4B04-AA6B-9B61E652E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57400"/>
            <a:ext cx="11391900" cy="480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C2C515-E494-11CD-190C-371A194C21DE}"/>
              </a:ext>
            </a:extLst>
          </p:cNvPr>
          <p:cNvSpPr>
            <a:spLocks noGrp="1"/>
          </p:cNvSpPr>
          <p:nvPr>
            <p:ph type="ctrTitle" idx="4294967295"/>
          </p:nvPr>
        </p:nvSpPr>
        <p:spPr>
          <a:xfrm>
            <a:off x="0" y="0"/>
            <a:ext cx="6772275" cy="1858963"/>
          </a:xfrm>
        </p:spPr>
        <p:txBody>
          <a:bodyPr vert="horz" lIns="91440" tIns="45720" rIns="91440" bIns="45720" rtlCol="0" anchor="ctr">
            <a:noAutofit/>
          </a:bodyPr>
          <a:lstStyle/>
          <a:p>
            <a:pPr>
              <a:lnSpc>
                <a:spcPct val="90000"/>
              </a:lnSpc>
            </a:pPr>
            <a:br>
              <a:rPr lang="en-US" sz="2800"/>
            </a:br>
            <a:r>
              <a:rPr lang="en-US" sz="1800">
                <a:ea typeface="+mj-lt"/>
                <a:cs typeface="+mj-lt"/>
              </a:rPr>
              <a:t> </a:t>
            </a:r>
            <a:br>
              <a:rPr lang="en-US" sz="1800">
                <a:ea typeface="+mj-lt"/>
                <a:cs typeface="+mj-lt"/>
              </a:rPr>
            </a:br>
            <a:endParaRPr lang="en-US" sz="1800" b="0">
              <a:ea typeface="+mj-lt"/>
              <a:cs typeface="+mj-lt"/>
            </a:endParaRPr>
          </a:p>
          <a:p>
            <a:pPr>
              <a:lnSpc>
                <a:spcPct val="90000"/>
              </a:lnSpc>
            </a:pPr>
            <a:endParaRPr lang="en-US" sz="2800" b="1" kern="1200"/>
          </a:p>
        </p:txBody>
      </p:sp>
      <p:sp>
        <p:nvSpPr>
          <p:cNvPr id="38" name="TextBox 37">
            <a:extLst>
              <a:ext uri="{FF2B5EF4-FFF2-40B4-BE49-F238E27FC236}">
                <a16:creationId xmlns:a16="http://schemas.microsoft.com/office/drawing/2014/main" id="{21B3BE2C-BF26-D4FE-E143-7B4778A2FA81}"/>
              </a:ext>
            </a:extLst>
          </p:cNvPr>
          <p:cNvSpPr txBox="1"/>
          <p:nvPr/>
        </p:nvSpPr>
        <p:spPr>
          <a:xfrm>
            <a:off x="1119909" y="2721620"/>
            <a:ext cx="4744334" cy="3418587"/>
          </a:xfrm>
          <a:prstGeom prst="rect">
            <a:avLst/>
          </a:prstGeom>
        </p:spPr>
        <p:txBody>
          <a:bodyPr vert="horz" lIns="91440" tIns="45720" rIns="91440" bIns="45720" rtlCol="0" anchor="t">
            <a:normAutofit/>
          </a:bodyPr>
          <a:lstStyle/>
          <a:p>
            <a:pPr>
              <a:lnSpc>
                <a:spcPct val="110000"/>
              </a:lnSpc>
              <a:spcAft>
                <a:spcPts val="600"/>
              </a:spcAft>
            </a:pPr>
            <a:r>
              <a:rPr lang="en-US" sz="1100" b="1" u="sng"/>
              <a:t>Let's address main challenges:</a:t>
            </a:r>
          </a:p>
          <a:p>
            <a:pPr marL="171450" indent="-228600">
              <a:lnSpc>
                <a:spcPct val="110000"/>
              </a:lnSpc>
              <a:spcAft>
                <a:spcPts val="600"/>
              </a:spcAft>
              <a:buFont typeface="Arial" panose="020B0604020202020204" pitchFamily="34" charset="0"/>
              <a:buChar char="•"/>
            </a:pPr>
            <a:r>
              <a:rPr lang="en-US" sz="1100" b="1"/>
              <a:t>Difficulty in Remote Adherence</a:t>
            </a:r>
            <a:r>
              <a:rPr lang="en-US" sz="1100"/>
              <a:t>: Ensuring patient adherence to treatment plans remotely poses a significant challenge for healthcare providers. Without direct supervision, it's challenging to ensure that patients are following their prescribed regimens, leading to potential health risks and complications.</a:t>
            </a:r>
            <a:endParaRPr lang="en-US" sz="1100" b="1"/>
          </a:p>
          <a:p>
            <a:pPr marL="171450" indent="-228600">
              <a:lnSpc>
                <a:spcPct val="110000"/>
              </a:lnSpc>
              <a:buFont typeface="Arial" panose="020B0604020202020204" pitchFamily="34" charset="0"/>
              <a:buChar char="•"/>
            </a:pPr>
            <a:r>
              <a:rPr lang="en-US" sz="1100" b="1"/>
              <a:t>Challenges in Real-time Health Monitoring</a:t>
            </a:r>
            <a:r>
              <a:rPr lang="en-US" sz="1100"/>
              <a:t>: The inability to monitor real-time health metrics remotely creates a gap in the comprehensive understanding of a patient's health status. This lack of real-time data can hinder timely interventions and proactive healthcare management.</a:t>
            </a:r>
          </a:p>
          <a:p>
            <a:pPr marL="171450" indent="-228600">
              <a:lnSpc>
                <a:spcPct val="110000"/>
              </a:lnSpc>
              <a:spcAft>
                <a:spcPts val="600"/>
              </a:spcAft>
              <a:buFont typeface="Arial" panose="020B0604020202020204" pitchFamily="34" charset="0"/>
              <a:buChar char="•"/>
            </a:pPr>
            <a:r>
              <a:rPr lang="en-US" sz="1100" b="1"/>
              <a:t>Impact: </a:t>
            </a:r>
            <a:r>
              <a:rPr lang="en-US" sz="1100"/>
              <a:t>Effective remote adherence monitoring is essential for maintaining patient health, preventing complications, and optimizing healthcare resources. It's a critical aspect of remote patient care that requires innovative solutions.</a:t>
            </a:r>
          </a:p>
          <a:p>
            <a:pPr indent="-228600">
              <a:lnSpc>
                <a:spcPct val="110000"/>
              </a:lnSpc>
              <a:spcAft>
                <a:spcPts val="600"/>
              </a:spcAft>
              <a:buFont typeface="Arial" panose="020B0604020202020204" pitchFamily="34" charset="0"/>
              <a:buChar char="•"/>
            </a:pPr>
            <a:endParaRPr lang="en-US" sz="1100"/>
          </a:p>
        </p:txBody>
      </p:sp>
      <p:pic>
        <p:nvPicPr>
          <p:cNvPr id="11268" name="Picture 4" descr="Section 1: Challenges in Remote Patient Care">
            <a:extLst>
              <a:ext uri="{FF2B5EF4-FFF2-40B4-BE49-F238E27FC236}">
                <a16:creationId xmlns:a16="http://schemas.microsoft.com/office/drawing/2014/main" id="{8566D042-EEB8-1292-CA3C-13EE8243C6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295" r="2930" b="4"/>
          <a:stretch/>
        </p:blipFill>
        <p:spPr bwMode="auto">
          <a:xfrm>
            <a:off x="6854439" y="5197"/>
            <a:ext cx="5342756" cy="6852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9E2CB48-BF7D-6D83-5EBA-2C4CF03C4383}"/>
              </a:ext>
            </a:extLst>
          </p:cNvPr>
          <p:cNvSpPr txBox="1"/>
          <p:nvPr/>
        </p:nvSpPr>
        <p:spPr>
          <a:xfrm>
            <a:off x="147909" y="524961"/>
            <a:ext cx="682074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mj-lt"/>
                <a:ea typeface="+mn-lt"/>
                <a:cs typeface="Arial" panose="020B0604020202020204" pitchFamily="34" charset="0"/>
              </a:rPr>
              <a:t>Problem Statement: How can healthcare organizations effectively deliver remote patient care services?</a:t>
            </a:r>
            <a:endParaRPr lang="en-US" sz="2400" b="1">
              <a:latin typeface="+mj-lt"/>
              <a:cs typeface="Arial" panose="020B0604020202020204" pitchFamily="34" charset="0"/>
            </a:endParaRPr>
          </a:p>
        </p:txBody>
      </p:sp>
    </p:spTree>
    <p:extLst>
      <p:ext uri="{BB962C8B-B14F-4D97-AF65-F5344CB8AC3E}">
        <p14:creationId xmlns:p14="http://schemas.microsoft.com/office/powerpoint/2010/main" val="1310220480"/>
      </p:ext>
    </p:extLst>
  </p:cSld>
  <p:clrMapOvr>
    <a:masterClrMapping/>
  </p:clrMapOvr>
  <mc:AlternateContent xmlns:mc="http://schemas.openxmlformats.org/markup-compatibility/2006" xmlns:p14="http://schemas.microsoft.com/office/powerpoint/2010/main">
    <mc:Choice Requires="p14">
      <p:transition spd="slow" p14:dur="2000" advTm="56221"/>
    </mc:Choice>
    <mc:Fallback xmlns="">
      <p:transition spd="slow" advTm="5622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BD496F58-731B-4833-93F9-53192FC21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195B3A3C-971D-4F24-9512-C9E4590CAD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4" y="-5040"/>
            <a:ext cx="7319004" cy="20624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83525A-7792-C5D4-4160-DB97BAE73A88}"/>
              </a:ext>
            </a:extLst>
          </p:cNvPr>
          <p:cNvSpPr>
            <a:spLocks noGrp="1"/>
          </p:cNvSpPr>
          <p:nvPr>
            <p:ph type="title"/>
          </p:nvPr>
        </p:nvSpPr>
        <p:spPr>
          <a:xfrm>
            <a:off x="798173" y="403798"/>
            <a:ext cx="5678827" cy="1244765"/>
          </a:xfrm>
        </p:spPr>
        <p:txBody>
          <a:bodyPr>
            <a:normAutofit/>
          </a:bodyPr>
          <a:lstStyle/>
          <a:p>
            <a:pPr>
              <a:lnSpc>
                <a:spcPct val="90000"/>
              </a:lnSpc>
            </a:pPr>
            <a:r>
              <a:rPr lang="en-US" sz="2800"/>
              <a:t>The need for Proactive Issue Identification and Resolution.</a:t>
            </a:r>
            <a:br>
              <a:rPr lang="en-US" sz="2700"/>
            </a:br>
            <a:endParaRPr lang="en-US" sz="2700"/>
          </a:p>
        </p:txBody>
      </p:sp>
      <p:sp>
        <p:nvSpPr>
          <p:cNvPr id="19" name="Content Placeholder 2">
            <a:extLst>
              <a:ext uri="{FF2B5EF4-FFF2-40B4-BE49-F238E27FC236}">
                <a16:creationId xmlns:a16="http://schemas.microsoft.com/office/drawing/2014/main" id="{0E6D8CBF-951C-D6CC-7B13-31E3FAA17B1D}"/>
              </a:ext>
            </a:extLst>
          </p:cNvPr>
          <p:cNvSpPr>
            <a:spLocks noGrp="1"/>
          </p:cNvSpPr>
          <p:nvPr>
            <p:ph idx="1"/>
          </p:nvPr>
        </p:nvSpPr>
        <p:spPr>
          <a:xfrm>
            <a:off x="8115300" y="685800"/>
            <a:ext cx="3274280" cy="5508859"/>
          </a:xfrm>
        </p:spPr>
        <p:txBody>
          <a:bodyPr>
            <a:normAutofit/>
          </a:bodyPr>
          <a:lstStyle/>
          <a:p>
            <a:pPr>
              <a:lnSpc>
                <a:spcPct val="110000"/>
              </a:lnSpc>
            </a:pPr>
            <a:endParaRPr lang="en-US" sz="1300"/>
          </a:p>
          <a:p>
            <a:pPr>
              <a:lnSpc>
                <a:spcPct val="110000"/>
              </a:lnSpc>
            </a:pPr>
            <a:r>
              <a:rPr lang="en-US" sz="1300" b="1"/>
              <a:t>Challenges in Proactive Issue Identification: </a:t>
            </a:r>
          </a:p>
          <a:p>
            <a:pPr>
              <a:lnSpc>
                <a:spcPct val="110000"/>
              </a:lnSpc>
            </a:pPr>
            <a:r>
              <a:rPr lang="en-US" sz="1300"/>
              <a:t>The lack of mechanisms for proactive identification and resolution of emerging health issues presents a significant obstacle in remote patient care. Without proactive measures, healthcare providers may struggle to address potential health complications in a timely manner.</a:t>
            </a:r>
          </a:p>
          <a:p>
            <a:pPr>
              <a:lnSpc>
                <a:spcPct val="110000"/>
              </a:lnSpc>
            </a:pPr>
            <a:endParaRPr lang="en-US" sz="1300"/>
          </a:p>
          <a:p>
            <a:pPr>
              <a:lnSpc>
                <a:spcPct val="110000"/>
              </a:lnSpc>
            </a:pPr>
            <a:r>
              <a:rPr lang="en-US" sz="1300" b="1"/>
              <a:t>Importance of Proactive Resolution: </a:t>
            </a:r>
          </a:p>
          <a:p>
            <a:pPr>
              <a:lnSpc>
                <a:spcPct val="110000"/>
              </a:lnSpc>
            </a:pPr>
            <a:r>
              <a:rPr lang="en-US" sz="1300"/>
              <a:t>Proactive issue resolution is crucial for preventing health crises, reducing hospitalizations, and improving overall patient outcomes. It's an essential component of effective remote patient care that requires innovative solutions and advanced technologies.</a:t>
            </a:r>
          </a:p>
          <a:p>
            <a:pPr>
              <a:lnSpc>
                <a:spcPct val="110000"/>
              </a:lnSpc>
            </a:pPr>
            <a:endParaRPr lang="en-US" sz="1300"/>
          </a:p>
        </p:txBody>
      </p:sp>
      <p:pic>
        <p:nvPicPr>
          <p:cNvPr id="4" name="Picture 3" descr="A close-up of a doctor's hand holding a stethoscope&#10;&#10;Description automatically generated">
            <a:extLst>
              <a:ext uri="{FF2B5EF4-FFF2-40B4-BE49-F238E27FC236}">
                <a16:creationId xmlns:a16="http://schemas.microsoft.com/office/drawing/2014/main" id="{5945B84B-57B3-7712-9E29-1A9C9E1ED188}"/>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113" r="10152" b="-2"/>
          <a:stretch/>
        </p:blipFill>
        <p:spPr>
          <a:xfrm>
            <a:off x="20" y="2019770"/>
            <a:ext cx="7312859" cy="4800600"/>
          </a:xfrm>
          <a:prstGeom prst="rect">
            <a:avLst/>
          </a:prstGeom>
        </p:spPr>
      </p:pic>
    </p:spTree>
    <p:extLst>
      <p:ext uri="{BB962C8B-B14F-4D97-AF65-F5344CB8AC3E}">
        <p14:creationId xmlns:p14="http://schemas.microsoft.com/office/powerpoint/2010/main" val="1611782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505F355-D9B7-492A-91C5-52AE9D9A6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3D abstract blue and gold cube illustration">
            <a:extLst>
              <a:ext uri="{FF2B5EF4-FFF2-40B4-BE49-F238E27FC236}">
                <a16:creationId xmlns:a16="http://schemas.microsoft.com/office/drawing/2014/main" id="{FB18E610-FA2C-6FEB-1C47-6F561AEDB35D}"/>
              </a:ext>
            </a:extLst>
          </p:cNvPr>
          <p:cNvPicPr>
            <a:picLocks noChangeAspect="1"/>
          </p:cNvPicPr>
          <p:nvPr/>
        </p:nvPicPr>
        <p:blipFill rotWithShape="1">
          <a:blip r:embed="rId2"/>
          <a:srcRect b="6250"/>
          <a:stretch/>
        </p:blipFill>
        <p:spPr>
          <a:xfrm>
            <a:off x="20" y="10"/>
            <a:ext cx="12191980" cy="6857990"/>
          </a:xfrm>
          <a:prstGeom prst="rect">
            <a:avLst/>
          </a:prstGeom>
        </p:spPr>
      </p:pic>
      <p:sp>
        <p:nvSpPr>
          <p:cNvPr id="22" name="Rectangle 21">
            <a:extLst>
              <a:ext uri="{FF2B5EF4-FFF2-40B4-BE49-F238E27FC236}">
                <a16:creationId xmlns:a16="http://schemas.microsoft.com/office/drawing/2014/main" id="{F6A717AF-6331-4B86-B31A-72F2A8682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68570" y="-568571"/>
            <a:ext cx="6858000" cy="7995140"/>
          </a:xfrm>
          <a:prstGeom prst="rect">
            <a:avLst/>
          </a:prstGeom>
          <a:gradFill flip="none" rotWithShape="1">
            <a:gsLst>
              <a:gs pos="0">
                <a:srgbClr val="000000">
                  <a:alpha val="0"/>
                </a:srgbClr>
              </a:gs>
              <a:gs pos="56000">
                <a:srgbClr val="000000">
                  <a:alpha val="40000"/>
                </a:srgbClr>
              </a:gs>
              <a:gs pos="100000">
                <a:srgbClr val="000000">
                  <a:alpha val="5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DF2BB-F72E-312C-BCD6-BD0431AC883B}"/>
              </a:ext>
            </a:extLst>
          </p:cNvPr>
          <p:cNvSpPr>
            <a:spLocks noGrp="1"/>
          </p:cNvSpPr>
          <p:nvPr>
            <p:ph type="title"/>
          </p:nvPr>
        </p:nvSpPr>
        <p:spPr>
          <a:xfrm>
            <a:off x="1228436" y="1371600"/>
            <a:ext cx="6086764" cy="2736443"/>
          </a:xfrm>
        </p:spPr>
        <p:txBody>
          <a:bodyPr vert="horz" lIns="91440" tIns="45720" rIns="91440" bIns="45720" rtlCol="0" anchor="b">
            <a:normAutofit/>
          </a:bodyPr>
          <a:lstStyle/>
          <a:p>
            <a:r>
              <a:rPr lang="en-US" sz="4400">
                <a:solidFill>
                  <a:srgbClr val="FFFFFF"/>
                </a:solidFill>
              </a:rPr>
              <a:t>Innovative Solutions with IoT Integration.</a:t>
            </a:r>
            <a:br>
              <a:rPr lang="en-US" sz="4400">
                <a:solidFill>
                  <a:srgbClr val="FFFFFF"/>
                </a:solidFill>
              </a:rPr>
            </a:br>
            <a:endParaRPr lang="en-US" sz="4400">
              <a:solidFill>
                <a:srgbClr val="FFFFFF"/>
              </a:solidFill>
            </a:endParaRPr>
          </a:p>
        </p:txBody>
      </p:sp>
    </p:spTree>
    <p:extLst>
      <p:ext uri="{BB962C8B-B14F-4D97-AF65-F5344CB8AC3E}">
        <p14:creationId xmlns:p14="http://schemas.microsoft.com/office/powerpoint/2010/main" val="1896472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26" name="Rectangle 3125">
            <a:extLst>
              <a:ext uri="{FF2B5EF4-FFF2-40B4-BE49-F238E27FC236}">
                <a16:creationId xmlns:a16="http://schemas.microsoft.com/office/drawing/2014/main" id="{BD496F58-731B-4833-93F9-53192FC21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8" name="Rectangle 3127">
            <a:extLst>
              <a:ext uri="{FF2B5EF4-FFF2-40B4-BE49-F238E27FC236}">
                <a16:creationId xmlns:a16="http://schemas.microsoft.com/office/drawing/2014/main" id="{195B3A3C-971D-4F24-9512-C9E4590CAD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4" y="-5040"/>
            <a:ext cx="7319004" cy="20624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E50525-D250-A71C-F4A3-2306728702B3}"/>
              </a:ext>
            </a:extLst>
          </p:cNvPr>
          <p:cNvSpPr>
            <a:spLocks noGrp="1"/>
          </p:cNvSpPr>
          <p:nvPr>
            <p:ph type="title"/>
          </p:nvPr>
        </p:nvSpPr>
        <p:spPr>
          <a:xfrm>
            <a:off x="798173" y="403798"/>
            <a:ext cx="5678827" cy="1244765"/>
          </a:xfrm>
        </p:spPr>
        <p:txBody>
          <a:bodyPr vert="horz" lIns="91440" tIns="45720" rIns="91440" bIns="45720" rtlCol="0" anchor="ctr">
            <a:normAutofit/>
          </a:bodyPr>
          <a:lstStyle/>
          <a:p>
            <a:r>
              <a:rPr lang="en-US" sz="3000" b="1" kern="1200">
                <a:solidFill>
                  <a:schemeClr val="tx1"/>
                </a:solidFill>
                <a:latin typeface="+mj-lt"/>
                <a:ea typeface="+mj-ea"/>
                <a:cs typeface="+mj-cs"/>
              </a:rPr>
              <a:t>Implementing Wearables for Health Metric Monitoring</a:t>
            </a:r>
          </a:p>
        </p:txBody>
      </p:sp>
      <p:sp>
        <p:nvSpPr>
          <p:cNvPr id="4" name="TextBox 3">
            <a:extLst>
              <a:ext uri="{FF2B5EF4-FFF2-40B4-BE49-F238E27FC236}">
                <a16:creationId xmlns:a16="http://schemas.microsoft.com/office/drawing/2014/main" id="{3F3932CF-79D1-7799-224E-554F2695BE62}"/>
              </a:ext>
            </a:extLst>
          </p:cNvPr>
          <p:cNvSpPr txBox="1"/>
          <p:nvPr/>
        </p:nvSpPr>
        <p:spPr>
          <a:xfrm>
            <a:off x="7869765" y="608218"/>
            <a:ext cx="3873501" cy="5641563"/>
          </a:xfrm>
          <a:prstGeom prst="rect">
            <a:avLst/>
          </a:prstGeom>
        </p:spPr>
        <p:txBody>
          <a:bodyPr vert="horz" lIns="91440" tIns="45720" rIns="91440" bIns="45720" rtlCol="0">
            <a:normAutofit fontScale="92500"/>
          </a:bodyPr>
          <a:lstStyle/>
          <a:p>
            <a:pPr indent="-228600">
              <a:lnSpc>
                <a:spcPct val="110000"/>
              </a:lnSpc>
              <a:spcAft>
                <a:spcPts val="600"/>
              </a:spcAft>
              <a:buFont typeface="Arial" panose="020B0604020202020204" pitchFamily="34" charset="0"/>
              <a:buChar char="•"/>
            </a:pPr>
            <a:endParaRPr lang="en-US" sz="1400"/>
          </a:p>
          <a:p>
            <a:pPr indent="-228600">
              <a:lnSpc>
                <a:spcPct val="110000"/>
              </a:lnSpc>
              <a:spcAft>
                <a:spcPts val="600"/>
              </a:spcAft>
              <a:buFont typeface="Arial" panose="020B0604020202020204" pitchFamily="34" charset="0"/>
              <a:buChar char="•"/>
            </a:pPr>
            <a:r>
              <a:rPr lang="en-US" sz="1400" b="1"/>
              <a:t>Real-time Health Data Collection</a:t>
            </a:r>
            <a:r>
              <a:rPr lang="en-US" sz="1400"/>
              <a:t>: Wearable devices enable continuous, real-time monitoring of vital signs and health metrics, providing healthcare providers with a comprehensive view of a patient's health status. This data empowers timely interventions, early detection of health issues, and personalized care management.</a:t>
            </a:r>
          </a:p>
          <a:p>
            <a:pPr indent="-228600">
              <a:lnSpc>
                <a:spcPct val="110000"/>
              </a:lnSpc>
              <a:spcAft>
                <a:spcPts val="600"/>
              </a:spcAft>
              <a:buFont typeface="Arial" panose="020B0604020202020204" pitchFamily="34" charset="0"/>
              <a:buChar char="•"/>
            </a:pPr>
            <a:endParaRPr lang="en-US" sz="1400"/>
          </a:p>
          <a:p>
            <a:pPr indent="-228600">
              <a:lnSpc>
                <a:spcPct val="110000"/>
              </a:lnSpc>
              <a:spcAft>
                <a:spcPts val="600"/>
              </a:spcAft>
              <a:buFont typeface="Arial" panose="020B0604020202020204" pitchFamily="34" charset="0"/>
              <a:buChar char="•"/>
            </a:pPr>
            <a:r>
              <a:rPr lang="en-US" sz="1400" b="1"/>
              <a:t>Integration with Remote Care Systems</a:t>
            </a:r>
            <a:r>
              <a:rPr lang="en-US" sz="1400"/>
              <a:t>: The integration of wearable devices with remote care systems enhances the overall effectiveness of remote patient care, enabling seamless data transmission, actionable insights, and improved healthcare decision-making.</a:t>
            </a:r>
          </a:p>
          <a:p>
            <a:pPr indent="-228600">
              <a:lnSpc>
                <a:spcPct val="110000"/>
              </a:lnSpc>
              <a:spcAft>
                <a:spcPts val="600"/>
              </a:spcAft>
              <a:buFont typeface="Arial" panose="020B0604020202020204" pitchFamily="34" charset="0"/>
              <a:buChar char="•"/>
            </a:pPr>
            <a:endParaRPr lang="en-US" sz="1400"/>
          </a:p>
          <a:p>
            <a:pPr indent="-228600">
              <a:lnSpc>
                <a:spcPct val="110000"/>
              </a:lnSpc>
              <a:spcAft>
                <a:spcPts val="600"/>
              </a:spcAft>
              <a:buFont typeface="Arial" panose="020B0604020202020204" pitchFamily="34" charset="0"/>
              <a:buChar char="•"/>
            </a:pPr>
            <a:r>
              <a:rPr lang="en-US" sz="1400" b="1"/>
              <a:t>Empowering Patients</a:t>
            </a:r>
            <a:r>
              <a:rPr lang="en-US" sz="1400"/>
              <a:t>: Wearable technology empowers patients to actively monitor their health metrics, fostering a sense of control and awareness. This proactive approach to health management can lead to improved patient outcomes and a more proactive patient population.</a:t>
            </a:r>
          </a:p>
          <a:p>
            <a:pPr indent="-228600">
              <a:lnSpc>
                <a:spcPct val="110000"/>
              </a:lnSpc>
              <a:spcAft>
                <a:spcPts val="600"/>
              </a:spcAft>
              <a:buFont typeface="Arial" panose="020B0604020202020204" pitchFamily="34" charset="0"/>
              <a:buChar char="•"/>
            </a:pPr>
            <a:endParaRPr lang="en-US" sz="1400"/>
          </a:p>
        </p:txBody>
      </p:sp>
      <p:pic>
        <p:nvPicPr>
          <p:cNvPr id="3074" name="Picture 2" descr="wearable tech for healthcare for patients with more devices">
            <a:extLst>
              <a:ext uri="{FF2B5EF4-FFF2-40B4-BE49-F238E27FC236}">
                <a16:creationId xmlns:a16="http://schemas.microsoft.com/office/drawing/2014/main" id="{4779E847-E1BE-DDFD-CA07-1B1129528B0F}"/>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7177" r="-1" b="17176"/>
          <a:stretch/>
        </p:blipFill>
        <p:spPr bwMode="auto">
          <a:xfrm>
            <a:off x="20" y="2057400"/>
            <a:ext cx="7312859"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856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97" name="Rectangle 2096">
            <a:extLst>
              <a:ext uri="{FF2B5EF4-FFF2-40B4-BE49-F238E27FC236}">
                <a16:creationId xmlns:a16="http://schemas.microsoft.com/office/drawing/2014/main" id="{CDABA077-5650-4194-91A9-0181927D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9" name="Rectangle 2098">
            <a:extLst>
              <a:ext uri="{FF2B5EF4-FFF2-40B4-BE49-F238E27FC236}">
                <a16:creationId xmlns:a16="http://schemas.microsoft.com/office/drawing/2014/main" id="{7A4E7FFF-D33D-499B-85BF-6EBA5D5FB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1" name="Rectangle 2100">
            <a:extLst>
              <a:ext uri="{FF2B5EF4-FFF2-40B4-BE49-F238E27FC236}">
                <a16:creationId xmlns:a16="http://schemas.microsoft.com/office/drawing/2014/main" id="{0B1402E7-5138-4B04-AA6B-9B61E652E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57400"/>
            <a:ext cx="11391900" cy="480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939AFA-FB6D-AF60-CD30-52BC702501A4}"/>
              </a:ext>
            </a:extLst>
          </p:cNvPr>
          <p:cNvSpPr>
            <a:spLocks noGrp="1"/>
          </p:cNvSpPr>
          <p:nvPr>
            <p:ph type="title"/>
          </p:nvPr>
        </p:nvSpPr>
        <p:spPr>
          <a:xfrm>
            <a:off x="1638298" y="435247"/>
            <a:ext cx="9493893" cy="1186903"/>
          </a:xfrm>
        </p:spPr>
        <p:txBody>
          <a:bodyPr>
            <a:noAutofit/>
          </a:bodyPr>
          <a:lstStyle/>
          <a:p>
            <a:r>
              <a:rPr lang="en-US" sz="3600"/>
              <a:t>Utilizing IoT Devices for Adherence Tracking.</a:t>
            </a:r>
          </a:p>
        </p:txBody>
      </p:sp>
      <p:sp>
        <p:nvSpPr>
          <p:cNvPr id="3" name="Content Placeholder 2">
            <a:extLst>
              <a:ext uri="{FF2B5EF4-FFF2-40B4-BE49-F238E27FC236}">
                <a16:creationId xmlns:a16="http://schemas.microsoft.com/office/drawing/2014/main" id="{B6917D88-4899-AF7E-844E-0E255A0F507D}"/>
              </a:ext>
            </a:extLst>
          </p:cNvPr>
          <p:cNvSpPr>
            <a:spLocks noGrp="1"/>
          </p:cNvSpPr>
          <p:nvPr>
            <p:ph idx="1"/>
          </p:nvPr>
        </p:nvSpPr>
        <p:spPr>
          <a:xfrm>
            <a:off x="425885" y="2595200"/>
            <a:ext cx="6497429" cy="3827553"/>
          </a:xfrm>
        </p:spPr>
        <p:txBody>
          <a:bodyPr>
            <a:normAutofit lnSpcReduction="10000"/>
          </a:bodyPr>
          <a:lstStyle/>
          <a:p>
            <a:pPr>
              <a:lnSpc>
                <a:spcPct val="110000"/>
              </a:lnSpc>
            </a:pPr>
            <a:r>
              <a:rPr lang="en-US" sz="1400" b="1"/>
              <a:t>Real-time Adherence Tracking: </a:t>
            </a:r>
            <a:r>
              <a:rPr lang="en-US" sz="1400"/>
              <a:t>Leveraging IoT devices for real-time adherence tracking enables healthcare providers to monitor patient compliance with treatment plans remotely. This technology offers insights into patient behavior and adherence patterns, facilitating proactive interventions and personalized care.</a:t>
            </a:r>
          </a:p>
          <a:p>
            <a:pPr>
              <a:lnSpc>
                <a:spcPct val="110000"/>
              </a:lnSpc>
            </a:pPr>
            <a:endParaRPr lang="en-US" sz="1400"/>
          </a:p>
          <a:p>
            <a:pPr>
              <a:lnSpc>
                <a:spcPct val="110000"/>
              </a:lnSpc>
            </a:pPr>
            <a:r>
              <a:rPr lang="en-US" sz="1400" b="1"/>
              <a:t>Enhanced Patient Engagement</a:t>
            </a:r>
            <a:r>
              <a:rPr lang="en-US" sz="1400"/>
              <a:t>: IoT integration fosters patient engagement by providing individuals with tools to actively participate in their care. This  can lead to improved adherence, better health outcomes, and a more collaborative patient-provider relationship.</a:t>
            </a:r>
          </a:p>
          <a:p>
            <a:pPr>
              <a:lnSpc>
                <a:spcPct val="110000"/>
              </a:lnSpc>
            </a:pPr>
            <a:endParaRPr lang="en-US" sz="1400"/>
          </a:p>
          <a:p>
            <a:pPr>
              <a:lnSpc>
                <a:spcPct val="110000"/>
              </a:lnSpc>
            </a:pPr>
            <a:r>
              <a:rPr lang="en-US" sz="1400" b="1"/>
              <a:t>Impact on Healthcare Efficiency: </a:t>
            </a:r>
            <a:r>
              <a:rPr lang="en-US" sz="1400"/>
              <a:t>The use of IoT devices for adherence tracking can streamline healthcare operations, optimize resource allocation, and reduce the burden on healthcare providers, ultimately improving health care delivery.</a:t>
            </a:r>
          </a:p>
          <a:p>
            <a:pPr>
              <a:lnSpc>
                <a:spcPct val="110000"/>
              </a:lnSpc>
            </a:pPr>
            <a:endParaRPr lang="en-US" sz="1200"/>
          </a:p>
        </p:txBody>
      </p:sp>
      <p:pic>
        <p:nvPicPr>
          <p:cNvPr id="2052" name="Picture 4" descr="Real-time Adherence Tracking with IoT devices more realistic">
            <a:extLst>
              <a:ext uri="{FF2B5EF4-FFF2-40B4-BE49-F238E27FC236}">
                <a16:creationId xmlns:a16="http://schemas.microsoft.com/office/drawing/2014/main" id="{C72C6246-BD4A-5365-062F-E10A29A38A1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451" r="1774" b="4"/>
          <a:stretch/>
        </p:blipFill>
        <p:spPr bwMode="auto">
          <a:xfrm>
            <a:off x="7322029" y="2057400"/>
            <a:ext cx="4069871"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7873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7EDCB-22BA-42DA-C34E-266F601BD520}"/>
              </a:ext>
            </a:extLst>
          </p:cNvPr>
          <p:cNvSpPr>
            <a:spLocks noGrp="1"/>
          </p:cNvSpPr>
          <p:nvPr>
            <p:ph type="title"/>
          </p:nvPr>
        </p:nvSpPr>
        <p:spPr>
          <a:xfrm>
            <a:off x="3984711" y="347172"/>
            <a:ext cx="4756550" cy="1371600"/>
          </a:xfrm>
        </p:spPr>
        <p:txBody>
          <a:bodyPr>
            <a:normAutofit/>
          </a:bodyPr>
          <a:lstStyle/>
          <a:p>
            <a:r>
              <a:rPr lang="en-US">
                <a:latin typeface="Arial"/>
                <a:cs typeface="Arial"/>
              </a:rPr>
              <a:t>Our Data Pipeline</a:t>
            </a:r>
          </a:p>
        </p:txBody>
      </p:sp>
      <p:sp>
        <p:nvSpPr>
          <p:cNvPr id="21" name="Content Placeholder 20">
            <a:extLst>
              <a:ext uri="{FF2B5EF4-FFF2-40B4-BE49-F238E27FC236}">
                <a16:creationId xmlns:a16="http://schemas.microsoft.com/office/drawing/2014/main" id="{0937B0C2-273C-6FC6-659F-9F01C9589235}"/>
              </a:ext>
            </a:extLst>
          </p:cNvPr>
          <p:cNvSpPr>
            <a:spLocks noGrp="1"/>
          </p:cNvSpPr>
          <p:nvPr>
            <p:ph idx="1"/>
          </p:nvPr>
        </p:nvSpPr>
        <p:spPr/>
        <p:txBody>
          <a:bodyPr/>
          <a:lstStyle/>
          <a:p>
            <a:endParaRPr lang="en-US"/>
          </a:p>
        </p:txBody>
      </p:sp>
      <p:grpSp>
        <p:nvGrpSpPr>
          <p:cNvPr id="3" name="Group 2">
            <a:extLst>
              <a:ext uri="{FF2B5EF4-FFF2-40B4-BE49-F238E27FC236}">
                <a16:creationId xmlns:a16="http://schemas.microsoft.com/office/drawing/2014/main" id="{92AFCB65-CEEC-16D6-0057-BFBB3BD869CE}"/>
              </a:ext>
            </a:extLst>
          </p:cNvPr>
          <p:cNvGrpSpPr/>
          <p:nvPr/>
        </p:nvGrpSpPr>
        <p:grpSpPr>
          <a:xfrm>
            <a:off x="0" y="1954922"/>
            <a:ext cx="12017829" cy="4544290"/>
            <a:chOff x="741918" y="2519362"/>
            <a:chExt cx="9114294" cy="3257918"/>
          </a:xfrm>
        </p:grpSpPr>
        <p:grpSp>
          <p:nvGrpSpPr>
            <p:cNvPr id="4" name="Group 3">
              <a:extLst>
                <a:ext uri="{FF2B5EF4-FFF2-40B4-BE49-F238E27FC236}">
                  <a16:creationId xmlns:a16="http://schemas.microsoft.com/office/drawing/2014/main" id="{47F85462-B725-FF66-1297-D120E75C6121}"/>
                </a:ext>
              </a:extLst>
            </p:cNvPr>
            <p:cNvGrpSpPr/>
            <p:nvPr/>
          </p:nvGrpSpPr>
          <p:grpSpPr>
            <a:xfrm>
              <a:off x="762000" y="2529743"/>
              <a:ext cx="9094212" cy="3247537"/>
              <a:chOff x="1548894" y="1805231"/>
              <a:chExt cx="9094212" cy="3247537"/>
            </a:xfrm>
          </p:grpSpPr>
          <p:pic>
            <p:nvPicPr>
              <p:cNvPr id="19" name="Picture 18" descr="A diagram of a software system&#10;&#10;Description automatically generated">
                <a:extLst>
                  <a:ext uri="{FF2B5EF4-FFF2-40B4-BE49-F238E27FC236}">
                    <a16:creationId xmlns:a16="http://schemas.microsoft.com/office/drawing/2014/main" id="{8EBC36DF-9386-F2EA-E1CB-F0F20F3E32B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48894" y="1805231"/>
                <a:ext cx="9094212" cy="3247537"/>
              </a:xfrm>
              <a:prstGeom prst="rect">
                <a:avLst/>
              </a:prstGeom>
            </p:spPr>
          </p:pic>
          <p:cxnSp>
            <p:nvCxnSpPr>
              <p:cNvPr id="20" name="Straight Connector 19">
                <a:extLst>
                  <a:ext uri="{FF2B5EF4-FFF2-40B4-BE49-F238E27FC236}">
                    <a16:creationId xmlns:a16="http://schemas.microsoft.com/office/drawing/2014/main" id="{5CDF1BCD-7BE9-FDCB-8016-BBB63B27CF9B}"/>
                  </a:ext>
                </a:extLst>
              </p:cNvPr>
              <p:cNvCxnSpPr/>
              <p:nvPr/>
            </p:nvCxnSpPr>
            <p:spPr>
              <a:xfrm>
                <a:off x="5943600" y="4114800"/>
                <a:ext cx="170069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 name="Group 4">
              <a:extLst>
                <a:ext uri="{FF2B5EF4-FFF2-40B4-BE49-F238E27FC236}">
                  <a16:creationId xmlns:a16="http://schemas.microsoft.com/office/drawing/2014/main" id="{3488185A-7ED4-B7B7-FA93-80947381C01D}"/>
                </a:ext>
              </a:extLst>
            </p:cNvPr>
            <p:cNvGrpSpPr/>
            <p:nvPr/>
          </p:nvGrpSpPr>
          <p:grpSpPr>
            <a:xfrm>
              <a:off x="741918" y="2519362"/>
              <a:ext cx="6192282" cy="3245890"/>
              <a:chOff x="741918" y="2519362"/>
              <a:chExt cx="6192282" cy="3245890"/>
            </a:xfrm>
          </p:grpSpPr>
          <p:grpSp>
            <p:nvGrpSpPr>
              <p:cNvPr id="6" name="Group 5">
                <a:extLst>
                  <a:ext uri="{FF2B5EF4-FFF2-40B4-BE49-F238E27FC236}">
                    <a16:creationId xmlns:a16="http://schemas.microsoft.com/office/drawing/2014/main" id="{D419335F-6147-C682-5D08-E2CCCECA417C}"/>
                  </a:ext>
                </a:extLst>
              </p:cNvPr>
              <p:cNvGrpSpPr/>
              <p:nvPr/>
            </p:nvGrpSpPr>
            <p:grpSpPr>
              <a:xfrm>
                <a:off x="762000" y="2519362"/>
                <a:ext cx="6172200" cy="3245890"/>
                <a:chOff x="762000" y="2519362"/>
                <a:chExt cx="6172200" cy="3245890"/>
              </a:xfrm>
            </p:grpSpPr>
            <p:grpSp>
              <p:nvGrpSpPr>
                <p:cNvPr id="15" name="Group 14">
                  <a:extLst>
                    <a:ext uri="{FF2B5EF4-FFF2-40B4-BE49-F238E27FC236}">
                      <a16:creationId xmlns:a16="http://schemas.microsoft.com/office/drawing/2014/main" id="{29D91057-06F3-39E9-135C-86FC7590F5BD}"/>
                    </a:ext>
                  </a:extLst>
                </p:cNvPr>
                <p:cNvGrpSpPr/>
                <p:nvPr/>
              </p:nvGrpSpPr>
              <p:grpSpPr>
                <a:xfrm>
                  <a:off x="762000" y="2519362"/>
                  <a:ext cx="6096000" cy="3245890"/>
                  <a:chOff x="762000" y="2519362"/>
                  <a:chExt cx="6096000" cy="3245890"/>
                </a:xfrm>
                <a:solidFill>
                  <a:schemeClr val="tx1"/>
                </a:solidFill>
              </p:grpSpPr>
              <p:pic>
                <p:nvPicPr>
                  <p:cNvPr id="17" name="Content Placeholder 8" descr="A diagram of a process&#10;&#10;Description automatically generated">
                    <a:extLst>
                      <a:ext uri="{FF2B5EF4-FFF2-40B4-BE49-F238E27FC236}">
                        <a16:creationId xmlns:a16="http://schemas.microsoft.com/office/drawing/2014/main" id="{CC9F24EE-747F-0458-083B-F0A57D5252F7}"/>
                      </a:ext>
                    </a:extLst>
                  </p:cNvPr>
                  <p:cNvPicPr>
                    <a:picLocks noChangeAspect="1"/>
                  </p:cNvPicPr>
                  <p:nvPr/>
                </p:nvPicPr>
                <p:blipFill rotWithShape="1">
                  <a:blip r:embed="rId3">
                    <a:extLst>
                      <a:ext uri="{28A0092B-C50C-407E-A947-70E740481C1C}">
                        <a14:useLocalDpi xmlns:a14="http://schemas.microsoft.com/office/drawing/2010/main" val="0"/>
                      </a:ext>
                    </a:extLst>
                  </a:blip>
                  <a:srcRect r="40436"/>
                  <a:stretch/>
                </p:blipFill>
                <p:spPr>
                  <a:xfrm>
                    <a:off x="762000" y="2519362"/>
                    <a:ext cx="4495800" cy="3245890"/>
                  </a:xfrm>
                  <a:prstGeom prst="rect">
                    <a:avLst/>
                  </a:prstGeom>
                  <a:grpFill/>
                </p:spPr>
              </p:pic>
              <p:cxnSp>
                <p:nvCxnSpPr>
                  <p:cNvPr id="18" name="Straight Connector 17">
                    <a:extLst>
                      <a:ext uri="{FF2B5EF4-FFF2-40B4-BE49-F238E27FC236}">
                        <a16:creationId xmlns:a16="http://schemas.microsoft.com/office/drawing/2014/main" id="{7AE83795-6C20-A901-9B11-94946B91E9AB}"/>
                      </a:ext>
                    </a:extLst>
                  </p:cNvPr>
                  <p:cNvCxnSpPr>
                    <a:cxnSpLocks/>
                  </p:cNvCxnSpPr>
                  <p:nvPr/>
                </p:nvCxnSpPr>
                <p:spPr>
                  <a:xfrm>
                    <a:off x="4953000" y="4114800"/>
                    <a:ext cx="1905000" cy="1"/>
                  </a:xfrm>
                  <a:prstGeom prst="line">
                    <a:avLst/>
                  </a:prstGeom>
                  <a:grpFill/>
                  <a:ln>
                    <a:solidFill>
                      <a:srgbClr val="597449"/>
                    </a:solidFill>
                  </a:ln>
                </p:spPr>
                <p:style>
                  <a:lnRef idx="2">
                    <a:schemeClr val="accent2"/>
                  </a:lnRef>
                  <a:fillRef idx="0">
                    <a:schemeClr val="accent2"/>
                  </a:fillRef>
                  <a:effectRef idx="1">
                    <a:schemeClr val="accent2"/>
                  </a:effectRef>
                  <a:fontRef idx="minor">
                    <a:schemeClr val="tx1"/>
                  </a:fontRef>
                </p:style>
              </p:cxnSp>
            </p:grpSp>
            <p:cxnSp>
              <p:nvCxnSpPr>
                <p:cNvPr id="16" name="Straight Connector 15">
                  <a:extLst>
                    <a:ext uri="{FF2B5EF4-FFF2-40B4-BE49-F238E27FC236}">
                      <a16:creationId xmlns:a16="http://schemas.microsoft.com/office/drawing/2014/main" id="{DFFAB5AC-D0AF-D65E-857A-9696CF118267}"/>
                    </a:ext>
                  </a:extLst>
                </p:cNvPr>
                <p:cNvCxnSpPr/>
                <p:nvPr/>
              </p:nvCxnSpPr>
              <p:spPr>
                <a:xfrm>
                  <a:off x="5185612" y="3505200"/>
                  <a:ext cx="1748588" cy="0"/>
                </a:xfrm>
                <a:prstGeom prst="line">
                  <a:avLst/>
                </a:prstGeom>
                <a:ln/>
              </p:spPr>
              <p:style>
                <a:lnRef idx="1">
                  <a:schemeClr val="accent2"/>
                </a:lnRef>
                <a:fillRef idx="0">
                  <a:schemeClr val="accent2"/>
                </a:fillRef>
                <a:effectRef idx="0">
                  <a:schemeClr val="accent2"/>
                </a:effectRef>
                <a:fontRef idx="minor">
                  <a:schemeClr val="tx1"/>
                </a:fontRef>
              </p:style>
            </p:cxnSp>
          </p:grpSp>
          <p:grpSp>
            <p:nvGrpSpPr>
              <p:cNvPr id="7" name="Group 6">
                <a:extLst>
                  <a:ext uri="{FF2B5EF4-FFF2-40B4-BE49-F238E27FC236}">
                    <a16:creationId xmlns:a16="http://schemas.microsoft.com/office/drawing/2014/main" id="{EDF3F8A1-8620-76CB-6E6E-79456790C2DA}"/>
                  </a:ext>
                </a:extLst>
              </p:cNvPr>
              <p:cNvGrpSpPr/>
              <p:nvPr/>
            </p:nvGrpSpPr>
            <p:grpSpPr>
              <a:xfrm>
                <a:off x="4953000" y="3763686"/>
                <a:ext cx="1727286" cy="757237"/>
                <a:chOff x="4872788" y="3736180"/>
                <a:chExt cx="1727286" cy="757237"/>
              </a:xfrm>
              <a:solidFill>
                <a:srgbClr val="597449"/>
              </a:solidFill>
            </p:grpSpPr>
            <p:pic>
              <p:nvPicPr>
                <p:cNvPr id="11" name="Picture 2" descr="Amazon SageMaker">
                  <a:extLst>
                    <a:ext uri="{FF2B5EF4-FFF2-40B4-BE49-F238E27FC236}">
                      <a16:creationId xmlns:a16="http://schemas.microsoft.com/office/drawing/2014/main" id="{182E8C15-0890-B094-4364-2D2D16A31F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8012" y="3736180"/>
                  <a:ext cx="1262062" cy="757237"/>
                </a:xfrm>
                <a:prstGeom prst="rect">
                  <a:avLst/>
                </a:prstGeom>
                <a:grpFill/>
                <a:ln>
                  <a:solidFill>
                    <a:srgbClr val="597449"/>
                  </a:solidFill>
                </a:ln>
              </p:spPr>
            </p:pic>
            <p:grpSp>
              <p:nvGrpSpPr>
                <p:cNvPr id="12" name="Group 11">
                  <a:extLst>
                    <a:ext uri="{FF2B5EF4-FFF2-40B4-BE49-F238E27FC236}">
                      <a16:creationId xmlns:a16="http://schemas.microsoft.com/office/drawing/2014/main" id="{D67A60CD-4628-FF2A-F3F9-314E7017B76F}"/>
                    </a:ext>
                  </a:extLst>
                </p:cNvPr>
                <p:cNvGrpSpPr/>
                <p:nvPr/>
              </p:nvGrpSpPr>
              <p:grpSpPr>
                <a:xfrm>
                  <a:off x="4872788" y="3886200"/>
                  <a:ext cx="465224" cy="457200"/>
                  <a:chOff x="4872788" y="3886200"/>
                  <a:chExt cx="465224" cy="457200"/>
                </a:xfrm>
                <a:grpFill/>
              </p:grpSpPr>
              <p:cxnSp>
                <p:nvCxnSpPr>
                  <p:cNvPr id="13" name="Straight Arrow Connector 12">
                    <a:extLst>
                      <a:ext uri="{FF2B5EF4-FFF2-40B4-BE49-F238E27FC236}">
                        <a16:creationId xmlns:a16="http://schemas.microsoft.com/office/drawing/2014/main" id="{372292C0-CCFE-0310-FC01-8845759CFC41}"/>
                      </a:ext>
                    </a:extLst>
                  </p:cNvPr>
                  <p:cNvCxnSpPr>
                    <a:cxnSpLocks/>
                  </p:cNvCxnSpPr>
                  <p:nvPr/>
                </p:nvCxnSpPr>
                <p:spPr>
                  <a:xfrm flipH="1">
                    <a:off x="5105400" y="3886200"/>
                    <a:ext cx="232612" cy="0"/>
                  </a:xfrm>
                  <a:prstGeom prst="straightConnector1">
                    <a:avLst/>
                  </a:prstGeom>
                  <a:grpFill/>
                  <a:ln>
                    <a:solidFill>
                      <a:srgbClr val="597449"/>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F8808E2-8194-1A42-0212-D2968DFD82D5}"/>
                      </a:ext>
                    </a:extLst>
                  </p:cNvPr>
                  <p:cNvCxnSpPr>
                    <a:cxnSpLocks/>
                  </p:cNvCxnSpPr>
                  <p:nvPr/>
                </p:nvCxnSpPr>
                <p:spPr>
                  <a:xfrm flipH="1">
                    <a:off x="4872788" y="4343400"/>
                    <a:ext cx="465224" cy="0"/>
                  </a:xfrm>
                  <a:prstGeom prst="straightConnector1">
                    <a:avLst/>
                  </a:prstGeom>
                  <a:grpFill/>
                  <a:ln>
                    <a:solidFill>
                      <a:srgbClr val="597449"/>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8" name="Group 7">
                <a:extLst>
                  <a:ext uri="{FF2B5EF4-FFF2-40B4-BE49-F238E27FC236}">
                    <a16:creationId xmlns:a16="http://schemas.microsoft.com/office/drawing/2014/main" id="{CE22CA8F-4BAA-F507-B9B4-D3615F067FA0}"/>
                  </a:ext>
                </a:extLst>
              </p:cNvPr>
              <p:cNvGrpSpPr/>
              <p:nvPr/>
            </p:nvGrpSpPr>
            <p:grpSpPr>
              <a:xfrm>
                <a:off x="741918" y="3581400"/>
                <a:ext cx="1688451" cy="1447778"/>
                <a:chOff x="741918" y="3581400"/>
                <a:chExt cx="1688451" cy="1447778"/>
              </a:xfrm>
            </p:grpSpPr>
            <p:sp>
              <p:nvSpPr>
                <p:cNvPr id="9" name="Rectangle 8">
                  <a:extLst>
                    <a:ext uri="{FF2B5EF4-FFF2-40B4-BE49-F238E27FC236}">
                      <a16:creationId xmlns:a16="http://schemas.microsoft.com/office/drawing/2014/main" id="{587C3B2F-94CC-44B9-25BA-C7C08199B1B3}"/>
                    </a:ext>
                  </a:extLst>
                </p:cNvPr>
                <p:cNvSpPr/>
                <p:nvPr/>
              </p:nvSpPr>
              <p:spPr>
                <a:xfrm>
                  <a:off x="914400" y="3581400"/>
                  <a:ext cx="914400" cy="1447778"/>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blue and black logo&#10;&#10;Description automatically generated">
                  <a:extLst>
                    <a:ext uri="{FF2B5EF4-FFF2-40B4-BE49-F238E27FC236}">
                      <a16:creationId xmlns:a16="http://schemas.microsoft.com/office/drawing/2014/main" id="{0FA5A6D9-2F14-04BD-9548-545315FA4CB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1918" y="3876218"/>
                  <a:ext cx="1688451" cy="885825"/>
                </a:xfrm>
                <a:prstGeom prst="rect">
                  <a:avLst/>
                </a:prstGeom>
              </p:spPr>
            </p:pic>
          </p:grpSp>
        </p:grpSp>
      </p:grpSp>
    </p:spTree>
    <p:extLst>
      <p:ext uri="{BB962C8B-B14F-4D97-AF65-F5344CB8AC3E}">
        <p14:creationId xmlns:p14="http://schemas.microsoft.com/office/powerpoint/2010/main" val="1996002280"/>
      </p:ext>
    </p:extLst>
  </p:cSld>
  <p:clrMapOvr>
    <a:masterClrMapping/>
  </p:clrMapOvr>
</p:sld>
</file>

<file path=ppt/theme/theme1.xml><?xml version="1.0" encoding="utf-8"?>
<a:theme xmlns:a="http://schemas.openxmlformats.org/drawingml/2006/main" name="EncaseVTI">
  <a:themeElements>
    <a:clrScheme name="AnalogousFromLightSeedRightStep">
      <a:dk1>
        <a:srgbClr val="000000"/>
      </a:dk1>
      <a:lt1>
        <a:srgbClr val="FFFFFF"/>
      </a:lt1>
      <a:dk2>
        <a:srgbClr val="292441"/>
      </a:dk2>
      <a:lt2>
        <a:srgbClr val="E8E5E2"/>
      </a:lt2>
      <a:accent1>
        <a:srgbClr val="86A5BE"/>
      </a:accent1>
      <a:accent2>
        <a:srgbClr val="7F87BA"/>
      </a:accent2>
      <a:accent3>
        <a:srgbClr val="A496C6"/>
      </a:accent3>
      <a:accent4>
        <a:srgbClr val="A87FBA"/>
      </a:accent4>
      <a:accent5>
        <a:srgbClr val="C492BF"/>
      </a:accent5>
      <a:accent6>
        <a:srgbClr val="BA7F9A"/>
      </a:accent6>
      <a:hlink>
        <a:srgbClr val="9F795B"/>
      </a:hlink>
      <a:folHlink>
        <a:srgbClr val="7F7F7F"/>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ncaseVTI" id="{C293990F-FDB3-4ED3-8175-FB79CE5A2A12}" vid="{A5662C19-271F-459F-B4ED-861A9823764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16</Slides>
  <Notes>1</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EncaseVTI</vt:lpstr>
      <vt:lpstr>Remote Patient Care: Health Monitoring and Adherence  with AWS and IoT. </vt:lpstr>
      <vt:lpstr>      Team-12</vt:lpstr>
      <vt:lpstr>Brief Overview</vt:lpstr>
      <vt:lpstr>    </vt:lpstr>
      <vt:lpstr>The need for Proactive Issue Identification and Resolution. </vt:lpstr>
      <vt:lpstr>Innovative Solutions with IoT Integration. </vt:lpstr>
      <vt:lpstr>Implementing Wearables for Health Metric Monitoring</vt:lpstr>
      <vt:lpstr>Utilizing IoT Devices for Adherence Tracking.</vt:lpstr>
      <vt:lpstr>Our Data Pipeline</vt:lpstr>
      <vt:lpstr>PowerPoint Presentation</vt:lpstr>
      <vt:lpstr>Business Understanding </vt:lpstr>
      <vt:lpstr>Data Understanding and Preparation</vt:lpstr>
      <vt:lpstr>Modeling and Evaluation </vt:lpstr>
      <vt:lpstr>Leveraging Machine Learning for Proactive Health care delivery.</vt:lpstr>
      <vt:lpstr>Deployment &amp; Monitoring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Revolutionizing Health Monitoring and Adherence: Remote Patient Care with AWS IoT Analytics</dc:title>
  <dc:creator>Kiran varma</dc:creator>
  <cp:revision>16</cp:revision>
  <dcterms:created xsi:type="dcterms:W3CDTF">2024-03-01T21:25:27Z</dcterms:created>
  <dcterms:modified xsi:type="dcterms:W3CDTF">2024-03-04T00:34:25Z</dcterms:modified>
</cp:coreProperties>
</file>

<file path=docProps/thumbnail.jpeg>
</file>